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9" r:id="rId2"/>
    <p:sldId id="327" r:id="rId3"/>
    <p:sldId id="347" r:id="rId4"/>
    <p:sldId id="344" r:id="rId5"/>
    <p:sldId id="345" r:id="rId6"/>
    <p:sldId id="343" r:id="rId7"/>
    <p:sldId id="349" r:id="rId8"/>
    <p:sldId id="348" r:id="rId9"/>
    <p:sldId id="350" r:id="rId10"/>
    <p:sldId id="351" r:id="rId11"/>
    <p:sldId id="352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F1973"/>
    <a:srgbClr val="6E1873"/>
    <a:srgbClr val="4E2774"/>
    <a:srgbClr val="FF00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874" y="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7" y="4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82B2B838-2FFE-4BC2-8FB7-3397076BB797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632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7" y="9428632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81F5667A-8E35-4323-BAA7-9289B3F1F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3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4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C6B5C485-3769-4B8C-88B5-4AAE8706A5D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19" tIns="45009" rIns="90019" bIns="450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1" y="4777370"/>
            <a:ext cx="5335893" cy="3909042"/>
          </a:xfrm>
          <a:prstGeom prst="rect">
            <a:avLst/>
          </a:prstGeom>
        </p:spPr>
        <p:txBody>
          <a:bodyPr vert="horz" lIns="90019" tIns="45009" rIns="90019" bIns="450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632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428632"/>
            <a:ext cx="2890665" cy="498007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F7C810FC-65F1-4351-8D66-38B589C8A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3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9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4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3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4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4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0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10FC-65F1-4351-8D66-38B589C8AF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7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1400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99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2164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036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1864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4644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5352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0924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006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439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52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11451-8572-4C65-A28A-ED9A29697342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liss 2 Bold" panose="02000506030000020004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liss 2 Regular" panose="02000506030000020004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liss 2 Regular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liss 2 Regular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liss 2 Regular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liss 2 Regular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65" y="483032"/>
            <a:ext cx="3257669" cy="1253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1523" y="52967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700" dirty="0">
                <a:solidFill>
                  <a:srgbClr val="4D5156"/>
                </a:solidFill>
                <a:latin typeface="Bliss 2 Bold" panose="02000506030000020004" pitchFamily="50" charset="0"/>
              </a:rPr>
              <a:t>'</a:t>
            </a:r>
            <a:r>
              <a:rPr lang="en-US" sz="2700" b="1" dirty="0">
                <a:solidFill>
                  <a:srgbClr val="5F6368"/>
                </a:solidFill>
                <a:latin typeface="Bliss 2 Bold" panose="02000506030000020004" pitchFamily="50" charset="0"/>
              </a:rPr>
              <a:t>NEC ASPERA TERRENT</a:t>
            </a:r>
            <a:r>
              <a:rPr lang="en-US" sz="2700" dirty="0">
                <a:solidFill>
                  <a:srgbClr val="4D5156"/>
                </a:solidFill>
                <a:latin typeface="Bliss 2 Bold" panose="02000506030000020004" pitchFamily="50" charset="0"/>
              </a:rPr>
              <a:t>' </a:t>
            </a:r>
          </a:p>
          <a:p>
            <a:r>
              <a:rPr lang="en-US" sz="2700" dirty="0">
                <a:solidFill>
                  <a:srgbClr val="4D5156"/>
                </a:solidFill>
                <a:latin typeface="Bliss 2 ExtraLight" panose="02000506030000020004" pitchFamily="50" charset="0"/>
              </a:rPr>
              <a:t>'hardships do not deter us'</a:t>
            </a:r>
            <a:endParaRPr lang="en-GB" sz="2700" dirty="0">
              <a:latin typeface="Bliss 2 ExtraLight" panose="02000506030000020004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2087" y="3193345"/>
            <a:ext cx="5265586" cy="1512168"/>
            <a:chOff x="5120361" y="4221088"/>
            <a:chExt cx="6587341" cy="19442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8408" y="4221088"/>
              <a:ext cx="1939294" cy="19442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5829" y="4221088"/>
              <a:ext cx="2214930" cy="19392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0361" y="4221088"/>
              <a:ext cx="2106644" cy="193929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9376" y="1736215"/>
            <a:ext cx="1123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6F1973"/>
                </a:solidFill>
                <a:latin typeface="Bliss 2 Regular" panose="02000506030000020004" pitchFamily="50" charset="0"/>
              </a:rPr>
              <a:t>How do we support learning at Drayton Manor High School?</a:t>
            </a:r>
            <a:endParaRPr lang="en-GB" sz="4000" b="1" dirty="0">
              <a:solidFill>
                <a:srgbClr val="6F1973"/>
              </a:solidFill>
              <a:latin typeface="Bliss 2 Regular" panose="02000506030000020004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1303" y="5296719"/>
            <a:ext cx="5807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smtClean="0">
                <a:latin typeface="Bliss 2 Regular" panose="02000506030000020004" pitchFamily="50" charset="0"/>
              </a:rPr>
              <a:t>Robert Johnston</a:t>
            </a:r>
          </a:p>
          <a:p>
            <a:r>
              <a:rPr lang="en-GB" sz="2700" dirty="0" smtClean="0">
                <a:latin typeface="Bliss 2 Regular" panose="02000506030000020004" pitchFamily="50" charset="0"/>
              </a:rPr>
              <a:t>Assistant Head, Teaching &amp; Learning</a:t>
            </a:r>
            <a:endParaRPr lang="en-GB" sz="27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Bliss 2 Bold" panose="02000506030000020004" pitchFamily="50" charset="0"/>
              </a:rPr>
              <a:t>Homework</a:t>
            </a:r>
            <a:endParaRPr lang="en-GB" sz="3600" b="1" dirty="0">
              <a:latin typeface="Bliss 2 Bold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407310"/>
            <a:ext cx="11096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To consolidate learning or stretch new skills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Once a week in each subject (apart from a small number which are fortnightly)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800" dirty="0" smtClean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800" dirty="0" smtClean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 descr="The Piggott School - Show My Homework (now called satchel:on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42" y="3833413"/>
            <a:ext cx="4762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65" y="483032"/>
            <a:ext cx="3257669" cy="1253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8880" y="52967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4D5156"/>
                </a:solidFill>
                <a:latin typeface="Bliss 2 Bold" panose="02000506030000020004" pitchFamily="50" charset="0"/>
              </a:rPr>
              <a:t>'</a:t>
            </a:r>
            <a:r>
              <a:rPr lang="en-US" sz="2700" b="1">
                <a:solidFill>
                  <a:srgbClr val="5F6368"/>
                </a:solidFill>
                <a:latin typeface="Bliss 2 Bold" panose="02000506030000020004" pitchFamily="50" charset="0"/>
              </a:rPr>
              <a:t>NEC ASPERA TERRENT</a:t>
            </a:r>
            <a:r>
              <a:rPr lang="en-US" sz="2700">
                <a:solidFill>
                  <a:srgbClr val="4D5156"/>
                </a:solidFill>
                <a:latin typeface="Bliss 2 Bold" panose="02000506030000020004" pitchFamily="50" charset="0"/>
              </a:rPr>
              <a:t>' </a:t>
            </a:r>
          </a:p>
          <a:p>
            <a:pPr algn="ctr"/>
            <a:r>
              <a:rPr lang="en-US" sz="2700">
                <a:solidFill>
                  <a:srgbClr val="4D5156"/>
                </a:solidFill>
                <a:latin typeface="Bliss 2 ExtraLight" panose="02000506030000020004" pitchFamily="50" charset="0"/>
              </a:rPr>
              <a:t>'hardships do not deter us'</a:t>
            </a:r>
            <a:endParaRPr lang="en-GB" sz="2700">
              <a:latin typeface="Bliss 2 ExtraLight" panose="02000506030000020004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2087" y="3193345"/>
            <a:ext cx="5265586" cy="1512168"/>
            <a:chOff x="5120361" y="4221088"/>
            <a:chExt cx="6587341" cy="19442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8408" y="4221088"/>
              <a:ext cx="1939294" cy="19442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5829" y="4221088"/>
              <a:ext cx="2214930" cy="19392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0361" y="4221088"/>
              <a:ext cx="2106644" cy="193929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9376" y="1736215"/>
            <a:ext cx="112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6F1973"/>
                </a:solidFill>
                <a:latin typeface="Bliss 2 Regular" panose="02000506030000020004" pitchFamily="50" charset="0"/>
              </a:rPr>
              <a:t>Questions</a:t>
            </a:r>
            <a:endParaRPr lang="en-GB" sz="4000" b="1" dirty="0">
              <a:solidFill>
                <a:srgbClr val="6F1973"/>
              </a:solidFill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liss 2 Bold" panose="02000506030000020004" pitchFamily="50" charset="0"/>
              </a:rPr>
              <a:t>It’s all in the planning…</a:t>
            </a:r>
            <a:endParaRPr lang="en-GB" sz="4000" b="1" dirty="0">
              <a:latin typeface="Bliss 2 Bold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368" y="1407310"/>
            <a:ext cx="11259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Seating plans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Curriculum Design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sz="2600" dirty="0" smtClean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Classroom Seating Chart Template | Editable Display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5" y="1329713"/>
            <a:ext cx="7223124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Write a Curriculum from Start to Finish | EducationClos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3" y="2889451"/>
            <a:ext cx="4416007" cy="34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liss 2 Bold" panose="02000506030000020004" pitchFamily="50" charset="0"/>
              </a:rPr>
              <a:t>The Learning Sequence</a:t>
            </a:r>
            <a:endParaRPr lang="en-GB" sz="4000" b="1" dirty="0">
              <a:latin typeface="Bliss 2 Bold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14" y="1319027"/>
            <a:ext cx="7723700" cy="50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liss 2 Bold" panose="02000506030000020004" pitchFamily="50" charset="0"/>
              </a:rPr>
              <a:t>Making it ‘Stick’</a:t>
            </a:r>
            <a:endParaRPr lang="en-GB" sz="4000" b="1" dirty="0">
              <a:latin typeface="Bliss 2 Bold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368" y="1407310"/>
            <a:ext cx="55214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What is deep, meaningful and long lasting learning?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Working memory and long term memory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00" u="sng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Simple Exercise (use only your mind!)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Can you work out 4 x 9?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Now try 13 x 6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Now try 23 x 47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Why does it get harder?</a:t>
            </a: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074" name="Picture 2" descr="2.2: Understanding the evidence – 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77" y="1407310"/>
            <a:ext cx="4714669" cy="49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Bliss 2 Bold" panose="02000506030000020004" pitchFamily="50" charset="0"/>
              </a:rPr>
              <a:t>Making it ‘Stick’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368" y="1407310"/>
            <a:ext cx="41432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BUT, no matter what, we still forget…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Must regularly review previously learned material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Building ‘retrieval strength’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‘Interleave’ past topics into current ones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Increases the likelihood of long term retention</a:t>
            </a:r>
            <a:endParaRPr lang="en-GB" altLang="en-US" sz="26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098" name="Picture 2" descr="Ebbinghaus&amp;#39; forgetting curve and review cycle.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4" y="1407310"/>
            <a:ext cx="67532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liss 2 Bold" panose="02000506030000020004" pitchFamily="50" charset="0"/>
              </a:rPr>
              <a:t>At the Start of Lessons we all… Do Now</a:t>
            </a:r>
            <a:endParaRPr lang="en-GB" sz="4000" b="1" dirty="0">
              <a:latin typeface="Bliss 2 Bold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668" y="1407310"/>
            <a:ext cx="11096374" cy="3293209"/>
          </a:xfrm>
          <a:prstGeom prst="rect">
            <a:avLst/>
          </a:prstGeom>
          <a:ln w="762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Year 11 Chemistry Do Now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State the number of protons, neutrons and electrons in a sodium atom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What about a sodium ion?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Explain why diamond is hard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Under what conditions will sodium chloride conduct electricity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Give two examples of an exothermic reaction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Write a method to determine the volume of carbon dioxide evolved from the reaction of </a:t>
            </a:r>
            <a:r>
              <a:rPr lang="en-GB" altLang="en-US" sz="2600" dirty="0" err="1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HCl</a:t>
            </a:r>
            <a:r>
              <a:rPr lang="en-GB" altLang="en-US" sz="26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 and 1g of magnesium carbonate</a:t>
            </a:r>
          </a:p>
        </p:txBody>
      </p:sp>
    </p:spTree>
    <p:extLst>
      <p:ext uri="{BB962C8B-B14F-4D97-AF65-F5344CB8AC3E}">
        <p14:creationId xmlns:p14="http://schemas.microsoft.com/office/powerpoint/2010/main" val="32261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Bliss 2 Bold" panose="02000506030000020004" pitchFamily="50" charset="0"/>
              </a:rPr>
              <a:t>We explain/model things and link them to life…But why?</a:t>
            </a:r>
            <a:endParaRPr lang="en-GB" sz="3600" b="1" dirty="0">
              <a:latin typeface="Bliss 2 Bold" panose="02000506030000020004" pitchFamily="50" charset="0"/>
            </a:endParaRPr>
          </a:p>
        </p:txBody>
      </p:sp>
      <p:pic>
        <p:nvPicPr>
          <p:cNvPr id="5122" name="Picture 2" descr="7 New Animals Discovered in 2021 So Far | Discover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63" y="1112550"/>
            <a:ext cx="7844401" cy="4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2065" y="5043949"/>
            <a:ext cx="48395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6F1973"/>
                </a:solidFill>
              </a:rPr>
              <a:t>What is this creature?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2066" y="5689108"/>
            <a:ext cx="4839594" cy="7116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6F1973"/>
                </a:solidFill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86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liss 2 Bold" panose="02000506030000020004" pitchFamily="50" charset="0"/>
              </a:rPr>
              <a:t>We check that everyone gets it…</a:t>
            </a:r>
            <a:endParaRPr lang="en-GB" sz="4000" b="1" dirty="0">
              <a:latin typeface="Bliss 2 Bold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407310"/>
            <a:ext cx="110963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The difference between ‘I taught it’ and ‘they learned it’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dirty="0" smtClean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Teachers will: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Pose questions to the whole class and make all students think before giving an answer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Use multiple choice questions that include plausible answers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Push students to elaborate on their answers – full sentences please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Use mini white boards so students can write down their thoughts rather than verbalising them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dirty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Let students discuss with a peer to build confidence</a:t>
            </a:r>
          </a:p>
        </p:txBody>
      </p:sp>
    </p:spTree>
    <p:extLst>
      <p:ext uri="{BB962C8B-B14F-4D97-AF65-F5344CB8AC3E}">
        <p14:creationId xmlns:p14="http://schemas.microsoft.com/office/powerpoint/2010/main" val="14420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4" y="404664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Bliss 2 Bold" panose="02000506030000020004" pitchFamily="50" charset="0"/>
              </a:rPr>
              <a:t>We make students practice and observe what they do</a:t>
            </a:r>
            <a:endParaRPr lang="en-GB" sz="3600" b="1" dirty="0">
              <a:latin typeface="Bliss 2 Bold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407310"/>
            <a:ext cx="110963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Does practice make perfect?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To my mind, no. Rather, practice: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Consolidates learning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Builds fluency in a skill/new knowledge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Helps students work towards mastery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Builds character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Bliss 2 Regular" panose="02000506030000020004" pitchFamily="50" charset="0"/>
                <a:ea typeface="Calibri" pitchFamily="34" charset="0"/>
                <a:cs typeface="Arial" pitchFamily="34" charset="0"/>
              </a:rPr>
              <a:t>Value effort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800" dirty="0" smtClean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800" dirty="0" smtClean="0">
              <a:latin typeface="Bliss 2 Regular" panose="02000506030000020004" pitchFamily="50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146" name="Picture 2" descr="From Best Practice to Next Practice | Signav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4" y="3761187"/>
            <a:ext cx="6276156" cy="25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Day- Monday 4 September 2017 V4.potx" id="{F566D9D0-2539-4176-99DB-6E3156355D67}" vid="{ACC8D6F0-7D36-4DE0-920B-C71664124F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398</Words>
  <Application>Microsoft Office PowerPoint</Application>
  <PresentationFormat>Widescreen</PresentationFormat>
  <Paragraphs>74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Bliss 2 Bold</vt:lpstr>
      <vt:lpstr>Bliss 2 ExtraLight</vt:lpstr>
      <vt:lpstr>Bliss 2 Regular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Peet</dc:creator>
  <cp:lastModifiedBy>Mr R Johnston</cp:lastModifiedBy>
  <cp:revision>21</cp:revision>
  <cp:lastPrinted>2021-09-01T06:56:54Z</cp:lastPrinted>
  <dcterms:created xsi:type="dcterms:W3CDTF">2012-11-07T08:44:23Z</dcterms:created>
  <dcterms:modified xsi:type="dcterms:W3CDTF">2021-09-20T16:39:00Z</dcterms:modified>
</cp:coreProperties>
</file>