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273" r:id="rId3"/>
    <p:sldId id="267" r:id="rId4"/>
    <p:sldId id="259" r:id="rId5"/>
    <p:sldId id="260" r:id="rId6"/>
    <p:sldId id="268" r:id="rId7"/>
    <p:sldId id="261" r:id="rId8"/>
    <p:sldId id="264" r:id="rId9"/>
    <p:sldId id="269" r:id="rId10"/>
    <p:sldId id="270" r:id="rId11"/>
    <p:sldId id="262" r:id="rId12"/>
    <p:sldId id="274" r:id="rId13"/>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04775FA-2965-4A0A-B940-FC4DE25692D3}">
          <p14:sldIdLst>
            <p14:sldId id="273"/>
            <p14:sldId id="267"/>
          </p14:sldIdLst>
        </p14:section>
        <p14:section name="Untitled Section" id="{BBE96AA5-A314-4063-AB85-CF33C7BF7102}">
          <p14:sldIdLst>
            <p14:sldId id="259"/>
            <p14:sldId id="260"/>
            <p14:sldId id="268"/>
            <p14:sldId id="261"/>
            <p14:sldId id="264"/>
            <p14:sldId id="269"/>
            <p14:sldId id="270"/>
            <p14:sldId id="262"/>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D07C7A"/>
    <a:srgbClr val="DDAE8B"/>
    <a:srgbClr val="E8C9B2"/>
    <a:srgbClr val="42605B"/>
    <a:srgbClr val="486863"/>
    <a:srgbClr val="78AFAC"/>
    <a:srgbClr val="45625E"/>
    <a:srgbClr val="25102F"/>
    <a:srgbClr val="71B8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09" autoAdjust="0"/>
    <p:restoredTop sz="84230" autoAdjust="0"/>
  </p:normalViewPr>
  <p:slideViewPr>
    <p:cSldViewPr snapToGrid="0">
      <p:cViewPr varScale="1">
        <p:scale>
          <a:sx n="58" d="100"/>
          <a:sy n="58" d="100"/>
        </p:scale>
        <p:origin x="162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A86DCA-D781-4825-A0F4-49C9D575B68D}" type="datetimeFigureOut">
              <a:rPr lang="en-GB" smtClean="0"/>
              <a:t>21/06/2023</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84F396-CBC9-45AF-8D79-229955B010AF}" type="slidenum">
              <a:rPr lang="en-GB" smtClean="0"/>
              <a:t>‹#›</a:t>
            </a:fld>
            <a:endParaRPr lang="en-GB"/>
          </a:p>
        </p:txBody>
      </p:sp>
    </p:spTree>
    <p:extLst>
      <p:ext uri="{BB962C8B-B14F-4D97-AF65-F5344CB8AC3E}">
        <p14:creationId xmlns:p14="http://schemas.microsoft.com/office/powerpoint/2010/main" val="2689217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1A84F396-CBC9-45AF-8D79-229955B010AF}" type="slidenum">
              <a:rPr lang="en-GB" smtClean="0"/>
              <a:t>2</a:t>
            </a:fld>
            <a:endParaRPr lang="en-GB"/>
          </a:p>
        </p:txBody>
      </p:sp>
    </p:spTree>
    <p:extLst>
      <p:ext uri="{BB962C8B-B14F-4D97-AF65-F5344CB8AC3E}">
        <p14:creationId xmlns:p14="http://schemas.microsoft.com/office/powerpoint/2010/main" val="1920800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62FEC9-FA88-4356-BAD4-9CA698613C76}" type="slidenum">
              <a:rPr lang="en-GB" smtClean="0"/>
              <a:t>4</a:t>
            </a:fld>
            <a:endParaRPr lang="en-GB"/>
          </a:p>
        </p:txBody>
      </p:sp>
    </p:spTree>
    <p:extLst>
      <p:ext uri="{BB962C8B-B14F-4D97-AF65-F5344CB8AC3E}">
        <p14:creationId xmlns:p14="http://schemas.microsoft.com/office/powerpoint/2010/main" val="1838823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A84F396-CBC9-45AF-8D79-229955B010AF}" type="slidenum">
              <a:rPr lang="en-GB" smtClean="0"/>
              <a:t>6</a:t>
            </a:fld>
            <a:endParaRPr lang="en-GB"/>
          </a:p>
        </p:txBody>
      </p:sp>
    </p:spTree>
    <p:extLst>
      <p:ext uri="{BB962C8B-B14F-4D97-AF65-F5344CB8AC3E}">
        <p14:creationId xmlns:p14="http://schemas.microsoft.com/office/powerpoint/2010/main" val="3772640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2"/>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21/06/2023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480978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21/06/2023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18911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5"/>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45"/>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21/06/2023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016074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21/06/2023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822536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21/06/2023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922668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5"/>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AA483D-48F1-4002-887B-66D539C21F93}" type="datetimeFigureOut">
              <a:rPr lang="en-GB" smtClean="0"/>
              <a:t>21/06/2023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31204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2AA483D-48F1-4002-887B-66D539C21F93}" type="datetimeFigureOut">
              <a:rPr lang="en-GB" smtClean="0"/>
              <a:t>21/06/2023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633566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2"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2"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3"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3"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2AA483D-48F1-4002-887B-66D539C21F93}" type="datetimeFigureOut">
              <a:rPr lang="en-GB" smtClean="0"/>
              <a:t>21/06/2023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161042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2AA483D-48F1-4002-887B-66D539C21F93}" type="datetimeFigureOut">
              <a:rPr lang="en-GB" smtClean="0"/>
              <a:t>21/06/2023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487061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A483D-48F1-4002-887B-66D539C21F93}" type="datetimeFigureOut">
              <a:rPr lang="en-GB" smtClean="0"/>
              <a:t>21/06/2023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786820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2" y="273052"/>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2"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AA483D-48F1-4002-887B-66D539C21F93}" type="datetimeFigureOut">
              <a:rPr lang="en-GB" smtClean="0"/>
              <a:t>21/06/2023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565000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21/06/2023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069030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AA483D-48F1-4002-887B-66D539C21F93}" type="datetimeFigureOut">
              <a:rPr lang="en-GB" smtClean="0"/>
              <a:t>21/06/2023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851384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21/06/2023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739415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40"/>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21/06/2023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380161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6"/>
            <a:ext cx="84201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82506" y="2906720"/>
            <a:ext cx="8420100" cy="1500187"/>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AA483D-48F1-4002-887B-66D539C21F93}" type="datetimeFigureOut">
              <a:rPr lang="en-GB" smtClean="0"/>
              <a:t>21/06/2023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790338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6"/>
            <a:ext cx="437515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6"/>
            <a:ext cx="437515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2AA483D-48F1-4002-887B-66D539C21F93}" type="datetimeFigureOut">
              <a:rPr lang="en-GB" smtClean="0"/>
              <a:t>21/06/2023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4279149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3" y="1535113"/>
            <a:ext cx="4376870"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95303" y="2174875"/>
            <a:ext cx="437687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2AA483D-48F1-4002-887B-66D539C21F93}" type="datetimeFigureOut">
              <a:rPr lang="en-GB" smtClean="0"/>
              <a:t>21/06/2023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708503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2AA483D-48F1-4002-887B-66D539C21F93}" type="datetimeFigureOut">
              <a:rPr lang="en-GB" smtClean="0"/>
              <a:t>21/06/2023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928435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A483D-48F1-4002-887B-66D539C21F93}" type="datetimeFigureOut">
              <a:rPr lang="en-GB" smtClean="0"/>
              <a:t>21/06/2023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47273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3" y="273050"/>
            <a:ext cx="3259006"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872973" y="273057"/>
            <a:ext cx="553773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3" y="1435103"/>
            <a:ext cx="3259006"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2AA483D-48F1-4002-887B-66D539C21F93}" type="datetimeFigureOut">
              <a:rPr lang="en-GB" smtClean="0"/>
              <a:t>21/06/2023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067908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2AA483D-48F1-4002-887B-66D539C21F93}" type="datetimeFigureOut">
              <a:rPr lang="en-GB" smtClean="0"/>
              <a:t>21/06/2023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698364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7"/>
            <a:ext cx="2311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2AA483D-48F1-4002-887B-66D539C21F93}" type="datetimeFigureOut">
              <a:rPr lang="en-GB" smtClean="0"/>
              <a:t>21/06/2023</a:t>
            </a:fld>
            <a:endParaRPr lang="en-GB"/>
          </a:p>
        </p:txBody>
      </p:sp>
      <p:sp>
        <p:nvSpPr>
          <p:cNvPr id="5" name="Footer Placeholder 4"/>
          <p:cNvSpPr>
            <a:spLocks noGrp="1"/>
          </p:cNvSpPr>
          <p:nvPr>
            <p:ph type="ftr" sz="quarter" idx="3"/>
          </p:nvPr>
        </p:nvSpPr>
        <p:spPr>
          <a:xfrm>
            <a:off x="3384550" y="6356357"/>
            <a:ext cx="31369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7"/>
            <a:ext cx="2311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FFC462-4299-42D6-8F8F-B3A5DE6C3B5C}" type="slidenum">
              <a:rPr lang="en-GB" smtClean="0"/>
              <a:t>‹#›</a:t>
            </a:fld>
            <a:endParaRPr lang="en-GB"/>
          </a:p>
        </p:txBody>
      </p:sp>
    </p:spTree>
    <p:extLst>
      <p:ext uri="{BB962C8B-B14F-4D97-AF65-F5344CB8AC3E}">
        <p14:creationId xmlns:p14="http://schemas.microsoft.com/office/powerpoint/2010/main" val="16186375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99" indent="-214308" algn="l" defTabSz="685783"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28" indent="-171446" algn="l" defTabSz="68578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20"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12"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A483D-48F1-4002-887B-66D539C21F93}" type="datetimeFigureOut">
              <a:rPr lang="en-GB" smtClean="0"/>
              <a:t>21/06/2023</a:t>
            </a:fld>
            <a:endParaRPr lang="en-GB"/>
          </a:p>
        </p:txBody>
      </p:sp>
      <p:sp>
        <p:nvSpPr>
          <p:cNvPr id="5" name="Footer Placeholder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C462-4299-42D6-8F8F-B3A5DE6C3B5C}" type="slidenum">
              <a:rPr lang="en-GB" smtClean="0"/>
              <a:t>‹#›</a:t>
            </a:fld>
            <a:endParaRPr lang="en-GB"/>
          </a:p>
        </p:txBody>
      </p:sp>
    </p:spTree>
    <p:extLst>
      <p:ext uri="{BB962C8B-B14F-4D97-AF65-F5344CB8AC3E}">
        <p14:creationId xmlns:p14="http://schemas.microsoft.com/office/powerpoint/2010/main" val="4501253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hyperlink" Target="https://www.bbc.co.uk/programmes/b01g5yy1" TargetMode="External"/><Relationship Id="rId13" Type="http://schemas.openxmlformats.org/officeDocument/2006/relationships/hyperlink" Target="https://www.open.edu/openlearn/education-development/early-years/attachment-the-early-years/content-section-0?active-tab=description-tab" TargetMode="External"/><Relationship Id="rId18" Type="http://schemas.openxmlformats.org/officeDocument/2006/relationships/hyperlink" Target="https://www.ted.com/talks/philip_zimbardo_the_psychology_of_evil" TargetMode="External"/><Relationship Id="rId26" Type="http://schemas.openxmlformats.org/officeDocument/2006/relationships/hyperlink" Target="https://www.amazon.co.uk/Psychology-Book-Nigel-Benson/dp/1405391243/ref=pd_sbs_14_36?_encoding=UTF8&amp;pd_rd_i=1405391243&amp;pd_rd_r=09a18529-7c83-4d12-85b0-858855fc1dff&amp;pd_rd_w=UEQXv&amp;pd_rd_wg=b6uY2&amp;pf_rd_p=2773aa8e-42c5-4dbe-bda8-5cdf226aa078&amp;pf_rd_r=TN1TA11WAHYB67D63ZKF&amp;psc=1&amp;refRID=TN1TA11WAHYB67D63ZKF" TargetMode="External"/><Relationship Id="rId3" Type="http://schemas.openxmlformats.org/officeDocument/2006/relationships/hyperlink" Target="https://www.amazon.co.uk/Man-Mistook-Wife-Picador-Classic/dp/0330523627" TargetMode="External"/><Relationship Id="rId21" Type="http://schemas.openxmlformats.org/officeDocument/2006/relationships/hyperlink" Target="https://www.amazon.co.uk/Elephants-Acid-Alex-Boese/dp/0330506641" TargetMode="External"/><Relationship Id="rId7" Type="http://schemas.openxmlformats.org/officeDocument/2006/relationships/hyperlink" Target="https://www.amazon.co.uk/Opening-Skinners-Box-Psychological-Experiments/dp/074756860X" TargetMode="External"/><Relationship Id="rId12" Type="http://schemas.openxmlformats.org/officeDocument/2006/relationships/hyperlink" Target="https://www.futurelearn.com/courses/anxiety-depression-and-cbt" TargetMode="External"/><Relationship Id="rId17" Type="http://schemas.openxmlformats.org/officeDocument/2006/relationships/hyperlink" Target="https://www.ted.com/talks/elizabeth_loftus_how_reliable_is_your_memory" TargetMode="External"/><Relationship Id="rId25" Type="http://schemas.openxmlformats.org/officeDocument/2006/relationships/hyperlink" Target="https://www.bbc.co.uk/programmes/b00t97xf" TargetMode="External"/><Relationship Id="rId2" Type="http://schemas.openxmlformats.org/officeDocument/2006/relationships/notesSlide" Target="../notesSlides/notesSlide1.xml"/><Relationship Id="rId16" Type="http://schemas.openxmlformats.org/officeDocument/2006/relationships/hyperlink" Target="https://www.ted.com/talks/ben_ambridge_9_myths_about_psychology_debunked/transcript?language=en#t-718863" TargetMode="External"/><Relationship Id="rId20" Type="http://schemas.openxmlformats.org/officeDocument/2006/relationships/hyperlink" Target="https://www.bbc.co.uk/programmes/b00t6zqv" TargetMode="External"/><Relationship Id="rId29"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hyperlink" Target="https://www.open.edu/openlearn/health-sports-psychology/psychology/starting-psychology/content-section-0?active-tab=description-tab" TargetMode="External"/><Relationship Id="rId11" Type="http://schemas.openxmlformats.org/officeDocument/2006/relationships/hyperlink" Target="https://www.futurelearn.com/courses/young-people-mental-health" TargetMode="External"/><Relationship Id="rId24" Type="http://schemas.openxmlformats.org/officeDocument/2006/relationships/hyperlink" Target="https://www.netflix.com/gb/title/80240088" TargetMode="External"/><Relationship Id="rId5" Type="http://schemas.openxmlformats.org/officeDocument/2006/relationships/hyperlink" Target="http://www.g2conline.org/3dbrain/" TargetMode="External"/><Relationship Id="rId15" Type="http://schemas.openxmlformats.org/officeDocument/2006/relationships/hyperlink" Target="https://www.amazon.co.uk/Lucifer-Effect-Good-People-Turn/dp/1846041031/ref=pd_lpo_14_t_1/259-4899816-5305145?_encoding=UTF8&amp;pd_rd_i=1846041031&amp;pd_rd_r=b4aa4100-1382-478d-a4eb-9ce98aeb9544&amp;pd_rd_w=eZVCG&amp;pd_rd_wg=m1jhZ&amp;pf_rd_p=7b8e3b03-1439-4489-abd4-4a138cf4eca6&amp;pf_rd_r=ZJNS66V0HVQ7WC1JKQ1E&amp;psc=1&amp;refRID=ZJNS66V0HVQ7WC1JKQ1E" TargetMode="External"/><Relationship Id="rId23" Type="http://schemas.openxmlformats.org/officeDocument/2006/relationships/hyperlink" Target="https://www.amazon.co.uk/Little-Book-Psychology-Introduction-Psychologists/dp/178685807X/ref=pd_sbs_14_6/259-4899816-5305145?_encoding=UTF8&amp;pd_rd_i=178685807X&amp;pd_rd_r=09a18529-7c83-4d12-85b0-858855fc1dff&amp;pd_rd_w=UEQXv&amp;pd_rd_wg=b6uY2&amp;pf_rd_p=2773aa8e-42c5-4dbe-bda8-5cdf226aa078&amp;pf_rd_r=TN1TA11WAHYB67D63ZKF&amp;psc=1&amp;refRID=TN1TA11WAHYB67D63ZKF" TargetMode="External"/><Relationship Id="rId28" Type="http://schemas.openxmlformats.org/officeDocument/2006/relationships/hyperlink" Target="https://www.bbc.co.uk/programmes/b00bcccq" TargetMode="External"/><Relationship Id="rId10" Type="http://schemas.openxmlformats.org/officeDocument/2006/relationships/hyperlink" Target="https://www.futurelearn.com/courses/an-introduction-to-cognitive-psychology-as-an-experimental-science" TargetMode="External"/><Relationship Id="rId19" Type="http://schemas.openxmlformats.org/officeDocument/2006/relationships/hyperlink" Target="https://www.bbc.co.uk/programmes/b008fxv9" TargetMode="External"/><Relationship Id="rId4" Type="http://schemas.openxmlformats.org/officeDocument/2006/relationships/hyperlink" Target="https://ondemand.tutor2u.net/students/introduction-to-aqa-a-level-psychology" TargetMode="External"/><Relationship Id="rId9" Type="http://schemas.openxmlformats.org/officeDocument/2006/relationships/hyperlink" Target="https://www.open.edu/openlearn/health-sports-psychology/forensic-psychology/content-section-overview" TargetMode="External"/><Relationship Id="rId14" Type="http://schemas.openxmlformats.org/officeDocument/2006/relationships/hyperlink" Target="https://www.open.edu/openlearn/society-politics-law/sociology/psychological-research-obedience-and-ethics/content-section-0?active-tab=content-tab" TargetMode="External"/><Relationship Id="rId22" Type="http://schemas.openxmlformats.org/officeDocument/2006/relationships/hyperlink" Target="https://www.youtube.com/playlist?list=PL8dPuuaLjXtOPRKzVLY0jJY-uHOH9KVU6" TargetMode="External"/><Relationship Id="rId27" Type="http://schemas.openxmlformats.org/officeDocument/2006/relationships/hyperlink" Target="https://www.youtube.com/watch?v=C8k-lrJrldw&amp;safe=tru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museumofthemind.org.uk/blog/a-maze-of-possibilities-iii" TargetMode="External"/><Relationship Id="rId2" Type="http://schemas.openxmlformats.org/officeDocument/2006/relationships/hyperlink" Target="https://museumofthemind.org.uk/learning/the-maze" TargetMode="Externa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u2V0vOFexY4" TargetMode="External"/><Relationship Id="rId7" Type="http://schemas.openxmlformats.org/officeDocument/2006/relationships/hyperlink" Target="https://www.youtube.com/watch?v=MJ7Zl4j911Q" TargetMode="External"/><Relationship Id="rId2" Type="http://schemas.openxmlformats.org/officeDocument/2006/relationships/image" Target="../media/image11.jpeg"/><Relationship Id="rId1" Type="http://schemas.openxmlformats.org/officeDocument/2006/relationships/slideLayout" Target="../slideLayouts/slideLayout13.xml"/><Relationship Id="rId6" Type="http://schemas.openxmlformats.org/officeDocument/2006/relationships/hyperlink" Target="http://www.laurahamlett.com/blog/ted-bundy-nature-vs-nurture/" TargetMode="External"/><Relationship Id="rId5" Type="http://schemas.openxmlformats.org/officeDocument/2006/relationships/hyperlink" Target="https://www.independent.co.uk/news/uk/do-your-genes-make-you-a-criminal-1572714.html" TargetMode="External"/><Relationship Id="rId4" Type="http://schemas.openxmlformats.org/officeDocument/2006/relationships/hyperlink" Target="https://www.bbc.co.uk/news/magazine-3171485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885">
              <a:srgbClr val="42605B"/>
            </a:gs>
            <a:gs pos="44000">
              <a:srgbClr val="486863"/>
            </a:gs>
            <a:gs pos="100000">
              <a:srgbClr val="78AFAC"/>
            </a:gs>
          </a:gsLst>
          <a:lin ang="5400000" scaled="1"/>
        </a:gradFill>
        <a:effectLst/>
      </p:bgPr>
    </p:bg>
    <p:spTree>
      <p:nvGrpSpPr>
        <p:cNvPr id="1" name=""/>
        <p:cNvGrpSpPr/>
        <p:nvPr/>
      </p:nvGrpSpPr>
      <p:grpSpPr>
        <a:xfrm>
          <a:off x="0" y="0"/>
          <a:ext cx="0" cy="0"/>
          <a:chOff x="0" y="0"/>
          <a:chExt cx="0" cy="0"/>
        </a:xfrm>
      </p:grpSpPr>
      <p:pic>
        <p:nvPicPr>
          <p:cNvPr id="10242" name="Picture 2" descr="brain illustration - Căutare Google | Cartazes criativos, Desenho ...">
            <a:extLst>
              <a:ext uri="{FF2B5EF4-FFF2-40B4-BE49-F238E27FC236}">
                <a16:creationId xmlns:a16="http://schemas.microsoft.com/office/drawing/2014/main" id="{C188CC65-98AD-4AEB-95D3-B77E144F9E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43" b="2298"/>
          <a:stretch/>
        </p:blipFill>
        <p:spPr bwMode="auto">
          <a:xfrm>
            <a:off x="0" y="157655"/>
            <a:ext cx="4642087" cy="67003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31248" y="340551"/>
            <a:ext cx="5657709" cy="584775"/>
          </a:xfrm>
          <a:prstGeom prst="rect">
            <a:avLst/>
          </a:prstGeom>
          <a:solidFill>
            <a:schemeClr val="bg1"/>
          </a:solidFill>
          <a:ln w="38100">
            <a:solidFill>
              <a:srgbClr val="D07C7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Bliss 2 ExtraBold" panose="02000506030000020004" pitchFamily="50" charset="0"/>
                <a:ea typeface="+mn-ea"/>
                <a:cs typeface="+mn-cs"/>
              </a:rPr>
              <a:t>Psychology Bridging Menu</a:t>
            </a:r>
          </a:p>
        </p:txBody>
      </p:sp>
      <p:sp>
        <p:nvSpPr>
          <p:cNvPr id="6" name="TextBox 5"/>
          <p:cNvSpPr txBox="1"/>
          <p:nvPr/>
        </p:nvSpPr>
        <p:spPr>
          <a:xfrm>
            <a:off x="4571020" y="1202813"/>
            <a:ext cx="4985040" cy="4801314"/>
          </a:xfrm>
          <a:prstGeom prst="rect">
            <a:avLst/>
          </a:prstGeom>
          <a:solidFill>
            <a:schemeClr val="bg1"/>
          </a:solidFill>
          <a:ln w="38100">
            <a:solidFill>
              <a:srgbClr val="D07C7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Bliss 2 Regular" panose="02000506030000020004" pitchFamily="50" charset="0"/>
                <a:ea typeface="+mn-ea"/>
                <a:cs typeface="+mn-cs"/>
              </a:rPr>
              <a:t>You are about to start an exciting journey into the world of Psychology where you will learn about the scientific study of the mind and behaviour!</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prstClr val="black"/>
              </a:solidFill>
              <a:effectLst/>
              <a:uLnTx/>
              <a:uFillTx/>
              <a:latin typeface="Bliss 2 Regular" panose="02000506030000020004" pitchFamily="50" charset="0"/>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Bliss 2 Regular" panose="02000506030000020004" pitchFamily="50" charset="0"/>
                <a:ea typeface="+mn-ea"/>
                <a:cs typeface="+mn-cs"/>
              </a:rPr>
              <a:t>Remember:</a:t>
            </a:r>
            <a:endParaRPr kumimoji="0" lang="en-GB" sz="1800" b="0" i="0" u="none" strike="noStrike" kern="1200" cap="none" spc="0" normalizeH="0" baseline="0" noProof="0" dirty="0">
              <a:ln>
                <a:noFill/>
              </a:ln>
              <a:solidFill>
                <a:prstClr val="black"/>
              </a:solidFill>
              <a:effectLst/>
              <a:uLnTx/>
              <a:uFillTx/>
              <a:latin typeface="Bliss 2 Regular" panose="02000506030000020004" pitchFamily="50"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Bliss 2 Regular" panose="02000506030000020004" pitchFamily="50" charset="0"/>
                <a:ea typeface="+mn-ea"/>
                <a:cs typeface="+mn-cs"/>
              </a:rPr>
              <a:t>Choose what modules you do and when, but work through them </a:t>
            </a:r>
            <a:r>
              <a:rPr kumimoji="0" lang="en-GB" sz="1800" b="0" i="0" u="none" strike="noStrike" kern="1200" cap="none" spc="0" normalizeH="0" baseline="0" noProof="0" dirty="0" smtClean="0">
                <a:ln>
                  <a:noFill/>
                </a:ln>
                <a:solidFill>
                  <a:prstClr val="black"/>
                </a:solidFill>
                <a:effectLst/>
                <a:uLnTx/>
                <a:uFillTx/>
                <a:latin typeface="Bliss 2 Regular" panose="02000506030000020004" pitchFamily="50" charset="0"/>
                <a:ea typeface="+mn-ea"/>
                <a:cs typeface="+mn-cs"/>
              </a:rPr>
              <a:t>consistently. Different </a:t>
            </a:r>
            <a:r>
              <a:rPr kumimoji="0" lang="en-GB" sz="1800" b="0" i="0" u="none" strike="noStrike" kern="1200" cap="none" spc="0" normalizeH="0" baseline="0" noProof="0" dirty="0">
                <a:ln>
                  <a:noFill/>
                </a:ln>
                <a:solidFill>
                  <a:prstClr val="black"/>
                </a:solidFill>
                <a:effectLst/>
                <a:uLnTx/>
                <a:uFillTx/>
                <a:latin typeface="Bliss 2 Regular" panose="02000506030000020004" pitchFamily="50" charset="0"/>
                <a:ea typeface="+mn-ea"/>
                <a:cs typeface="+mn-cs"/>
              </a:rPr>
              <a:t>tasks will take you varying amounts of time, but on average you should aim to do one or two per week.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Bliss 2 Regular" panose="02000506030000020004" pitchFamily="50" charset="0"/>
                <a:ea typeface="+mn-ea"/>
                <a:cs typeface="+mn-cs"/>
              </a:rPr>
              <a:t> All green tasks are core modules, they are compulsory and must be </a:t>
            </a:r>
            <a:r>
              <a:rPr kumimoji="0" lang="en-GB" sz="1800" b="0" i="0" u="none" strike="noStrike" kern="1200" cap="none" spc="0" normalizeH="0" baseline="0" noProof="0" dirty="0" smtClean="0">
                <a:ln>
                  <a:noFill/>
                </a:ln>
                <a:solidFill>
                  <a:prstClr val="black"/>
                </a:solidFill>
                <a:effectLst/>
                <a:uLnTx/>
                <a:uFillTx/>
                <a:latin typeface="Bliss 2 Regular" panose="02000506030000020004" pitchFamily="50" charset="0"/>
                <a:ea typeface="+mn-ea"/>
                <a:cs typeface="+mn-cs"/>
              </a:rPr>
              <a:t>completed.</a:t>
            </a:r>
            <a:endParaRPr kumimoji="0" lang="en-GB" sz="1800" b="0" i="0" u="none" strike="noStrike" kern="1200" cap="none" spc="0" normalizeH="0" baseline="0" noProof="0" dirty="0">
              <a:ln>
                <a:noFill/>
              </a:ln>
              <a:solidFill>
                <a:prstClr val="black"/>
              </a:solidFill>
              <a:effectLst/>
              <a:uLnTx/>
              <a:uFillTx/>
              <a:latin typeface="Bliss 2 Regular" panose="02000506030000020004" pitchFamily="50"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Bliss 2 Regular" panose="02000506030000020004" pitchFamily="50" charset="0"/>
                <a:ea typeface="+mn-ea"/>
                <a:cs typeface="+mn-cs"/>
              </a:rPr>
              <a:t> </a:t>
            </a:r>
            <a:r>
              <a:rPr kumimoji="0" lang="en-GB" sz="1800" b="0" i="0" u="none" strike="noStrike" kern="1200" cap="none" spc="0" normalizeH="0" baseline="0" noProof="0" dirty="0" smtClean="0">
                <a:ln>
                  <a:noFill/>
                </a:ln>
                <a:solidFill>
                  <a:prstClr val="black"/>
                </a:solidFill>
                <a:effectLst/>
                <a:uLnTx/>
                <a:uFillTx/>
                <a:latin typeface="Bliss 2 Regular" panose="02000506030000020004" pitchFamily="50" charset="0"/>
                <a:ea typeface="+mn-ea"/>
                <a:cs typeface="+mn-cs"/>
              </a:rPr>
              <a:t>The </a:t>
            </a:r>
            <a:r>
              <a:rPr kumimoji="0" lang="en-GB" sz="1800" b="0" i="0" u="none" strike="noStrike" kern="1200" cap="none" spc="0" normalizeH="0" baseline="0" noProof="0" dirty="0">
                <a:ln>
                  <a:noFill/>
                </a:ln>
                <a:solidFill>
                  <a:prstClr val="black"/>
                </a:solidFill>
                <a:effectLst/>
                <a:uLnTx/>
                <a:uFillTx/>
                <a:latin typeface="Bliss 2 Regular" panose="02000506030000020004" pitchFamily="50" charset="0"/>
                <a:ea typeface="+mn-ea"/>
                <a:cs typeface="+mn-cs"/>
              </a:rPr>
              <a:t>red hot chili indicates that the task is more </a:t>
            </a:r>
            <a:r>
              <a:rPr kumimoji="0" lang="en-GB" sz="1800" b="0" i="0" u="none" strike="noStrike" kern="1200" cap="none" spc="0" normalizeH="0" baseline="0" noProof="0" dirty="0" smtClean="0">
                <a:ln>
                  <a:noFill/>
                </a:ln>
                <a:solidFill>
                  <a:prstClr val="black"/>
                </a:solidFill>
                <a:effectLst/>
                <a:uLnTx/>
                <a:uFillTx/>
                <a:latin typeface="Bliss 2 Regular" panose="02000506030000020004" pitchFamily="50" charset="0"/>
                <a:ea typeface="+mn-ea"/>
                <a:cs typeface="+mn-cs"/>
              </a:rPr>
              <a:t>  </a:t>
            </a:r>
            <a:br>
              <a:rPr kumimoji="0" lang="en-GB" sz="1800" b="0" i="0" u="none" strike="noStrike" kern="1200" cap="none" spc="0" normalizeH="0" baseline="0" noProof="0" dirty="0" smtClean="0">
                <a:ln>
                  <a:noFill/>
                </a:ln>
                <a:solidFill>
                  <a:prstClr val="black"/>
                </a:solidFill>
                <a:effectLst/>
                <a:uLnTx/>
                <a:uFillTx/>
                <a:latin typeface="Bliss 2 Regular" panose="02000506030000020004" pitchFamily="50" charset="0"/>
                <a:ea typeface="+mn-ea"/>
                <a:cs typeface="+mn-cs"/>
              </a:rPr>
            </a:br>
            <a:r>
              <a:rPr kumimoji="0" lang="en-GB" sz="1800" b="0" i="0" u="none" strike="noStrike" kern="1200" cap="none" spc="0" normalizeH="0" noProof="0" dirty="0" smtClean="0">
                <a:ln>
                  <a:noFill/>
                </a:ln>
                <a:solidFill>
                  <a:prstClr val="black"/>
                </a:solidFill>
                <a:effectLst/>
                <a:uLnTx/>
                <a:uFillTx/>
                <a:latin typeface="Bliss 2 Regular" panose="02000506030000020004" pitchFamily="50" charset="0"/>
                <a:ea typeface="+mn-ea"/>
                <a:cs typeface="+mn-cs"/>
              </a:rPr>
              <a:t> </a:t>
            </a:r>
            <a:r>
              <a:rPr kumimoji="0" lang="en-GB" sz="1800" b="0" i="0" u="none" strike="noStrike" kern="1200" cap="none" spc="0" normalizeH="0" baseline="0" noProof="0" dirty="0" smtClean="0">
                <a:ln>
                  <a:noFill/>
                </a:ln>
                <a:solidFill>
                  <a:prstClr val="black"/>
                </a:solidFill>
                <a:effectLst/>
                <a:uLnTx/>
                <a:uFillTx/>
                <a:latin typeface="Bliss 2 Regular" panose="02000506030000020004" pitchFamily="50" charset="0"/>
                <a:ea typeface="+mn-ea"/>
                <a:cs typeface="+mn-cs"/>
              </a:rPr>
              <a:t>challenging </a:t>
            </a:r>
            <a:r>
              <a:rPr kumimoji="0" lang="en-GB" sz="1800" b="0" i="0" u="none" strike="noStrike" kern="1200" cap="none" spc="0" normalizeH="0" baseline="0" noProof="0" dirty="0">
                <a:ln>
                  <a:noFill/>
                </a:ln>
                <a:solidFill>
                  <a:prstClr val="black"/>
                </a:solidFill>
                <a:effectLst/>
                <a:uLnTx/>
                <a:uFillTx/>
                <a:latin typeface="Bliss 2 Regular" panose="02000506030000020004" pitchFamily="50" charset="0"/>
                <a:ea typeface="+mn-ea"/>
                <a:cs typeface="+mn-cs"/>
              </a:rPr>
              <a:t>than the others.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Bliss 2 Regular" panose="02000506030000020004" pitchFamily="50" charset="0"/>
                <a:ea typeface="+mn-ea"/>
                <a:cs typeface="+mn-cs"/>
              </a:rPr>
              <a:t>Numbers e.g. </a:t>
            </a:r>
            <a:r>
              <a:rPr kumimoji="0" lang="en-GB" sz="1800" b="0" i="0" u="none" strike="noStrike" kern="1200" cap="none" spc="0" normalizeH="0" baseline="0" noProof="0" dirty="0">
                <a:ln>
                  <a:noFill/>
                </a:ln>
                <a:solidFill>
                  <a:srgbClr val="FF0000"/>
                </a:solidFill>
                <a:effectLst/>
                <a:uLnTx/>
                <a:uFillTx/>
                <a:latin typeface="Bliss 2 Regular" panose="02000506030000020004" pitchFamily="50" charset="0"/>
                <a:ea typeface="+mn-ea"/>
                <a:cs typeface="+mn-cs"/>
              </a:rPr>
              <a:t>(1) </a:t>
            </a:r>
            <a:r>
              <a:rPr kumimoji="0" lang="en-GB" sz="1800" b="0" i="0" u="none" strike="noStrike" kern="1200" cap="none" spc="0" normalizeH="0" baseline="0" noProof="0" dirty="0">
                <a:ln>
                  <a:noFill/>
                </a:ln>
                <a:solidFill>
                  <a:prstClr val="black"/>
                </a:solidFill>
                <a:effectLst/>
                <a:uLnTx/>
                <a:uFillTx/>
                <a:latin typeface="Bliss 2 Regular" panose="02000506030000020004" pitchFamily="50" charset="0"/>
                <a:ea typeface="+mn-ea"/>
                <a:cs typeface="+mn-cs"/>
              </a:rPr>
              <a:t>correspond to how you should evidence the module which can be found in the slides following the menu.  </a:t>
            </a:r>
          </a:p>
        </p:txBody>
      </p:sp>
      <p:pic>
        <p:nvPicPr>
          <p:cNvPr id="7" name="Picture 6"/>
          <p:cNvPicPr>
            <a:picLocks noChangeAspect="1"/>
          </p:cNvPicPr>
          <p:nvPr/>
        </p:nvPicPr>
        <p:blipFill rotWithShape="1">
          <a:blip r:embed="rId3"/>
          <a:srcRect l="25008" t="17288" r="25008" b="24559"/>
          <a:stretch/>
        </p:blipFill>
        <p:spPr>
          <a:xfrm>
            <a:off x="7665476" y="4828537"/>
            <a:ext cx="247260" cy="247260"/>
          </a:xfrm>
          <a:prstGeom prst="rect">
            <a:avLst/>
          </a:prstGeom>
        </p:spPr>
      </p:pic>
    </p:spTree>
    <p:extLst>
      <p:ext uri="{BB962C8B-B14F-4D97-AF65-F5344CB8AC3E}">
        <p14:creationId xmlns:p14="http://schemas.microsoft.com/office/powerpoint/2010/main" val="1360165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52248"/>
            <a:ext cx="8915400" cy="646386"/>
          </a:xfrm>
        </p:spPr>
        <p:txBody>
          <a:bodyPr>
            <a:normAutofit/>
          </a:bodyPr>
          <a:lstStyle/>
          <a:p>
            <a:r>
              <a:rPr lang="en-GB" sz="2400" b="1" dirty="0">
                <a:solidFill>
                  <a:srgbClr val="FF0000"/>
                </a:solidFill>
                <a:latin typeface="Calibri" panose="020F0502020204030204" pitchFamily="34" charset="0"/>
                <a:cs typeface="Calibri" panose="020F0502020204030204" pitchFamily="34" charset="0"/>
              </a:rPr>
              <a:t>(8) </a:t>
            </a:r>
            <a:r>
              <a:rPr lang="en-GB" sz="2400" b="1" dirty="0">
                <a:latin typeface="Calibri" panose="020F0502020204030204" pitchFamily="34" charset="0"/>
                <a:cs typeface="Calibri" panose="020F0502020204030204" pitchFamily="34" charset="0"/>
              </a:rPr>
              <a:t>Presentation on a psychological approach</a:t>
            </a:r>
          </a:p>
        </p:txBody>
      </p:sp>
      <p:sp>
        <p:nvSpPr>
          <p:cNvPr id="6" name="Rectangle 5">
            <a:extLst>
              <a:ext uri="{FF2B5EF4-FFF2-40B4-BE49-F238E27FC236}">
                <a16:creationId xmlns:a16="http://schemas.microsoft.com/office/drawing/2014/main" id="{8F34B967-9805-47F7-B282-5207F9AA0728}"/>
              </a:ext>
            </a:extLst>
          </p:cNvPr>
          <p:cNvSpPr/>
          <p:nvPr/>
        </p:nvSpPr>
        <p:spPr>
          <a:xfrm>
            <a:off x="263415" y="1040524"/>
            <a:ext cx="9379169" cy="4154984"/>
          </a:xfrm>
          <a:prstGeom prst="rect">
            <a:avLst/>
          </a:prstGeom>
        </p:spPr>
        <p:txBody>
          <a:bodyPr wrap="square">
            <a:spAutoFit/>
          </a:bodyPr>
          <a:lstStyle/>
          <a:p>
            <a:r>
              <a:rPr lang="en-GB" dirty="0"/>
              <a:t>An approach is a perspective (i.e., view) that involves certain assumptions (i.e., beliefs) about human </a:t>
            </a:r>
            <a:r>
              <a:rPr lang="en-GB" dirty="0" smtClean="0"/>
              <a:t>behaviour</a:t>
            </a:r>
            <a:r>
              <a:rPr lang="en-GB" dirty="0"/>
              <a:t>: how it should be explained, which aspects of behaviour are important to study, and what research methods are appropriate for undertaking this study.</a:t>
            </a:r>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b="1" dirty="0"/>
          </a:p>
          <a:p>
            <a:endParaRPr lang="en-GB" dirty="0"/>
          </a:p>
        </p:txBody>
      </p:sp>
      <p:sp>
        <p:nvSpPr>
          <p:cNvPr id="9" name="TextBox 8">
            <a:extLst>
              <a:ext uri="{FF2B5EF4-FFF2-40B4-BE49-F238E27FC236}">
                <a16:creationId xmlns:a16="http://schemas.microsoft.com/office/drawing/2014/main" id="{DB87EE15-67A6-42DA-B230-7CAE13C1FCE5}"/>
              </a:ext>
            </a:extLst>
          </p:cNvPr>
          <p:cNvSpPr txBox="1"/>
          <p:nvPr/>
        </p:nvSpPr>
        <p:spPr>
          <a:xfrm>
            <a:off x="703537" y="2144109"/>
            <a:ext cx="3242771" cy="2308324"/>
          </a:xfrm>
          <a:prstGeom prst="rect">
            <a:avLst/>
          </a:prstGeom>
          <a:noFill/>
          <a:ln>
            <a:solidFill>
              <a:schemeClr val="tx1"/>
            </a:solidFill>
          </a:ln>
        </p:spPr>
        <p:txBody>
          <a:bodyPr wrap="square" rtlCol="0">
            <a:spAutoFit/>
          </a:bodyPr>
          <a:lstStyle/>
          <a:p>
            <a:r>
              <a:rPr lang="en-GB" dirty="0"/>
              <a:t>1) Research one of the following approaches in Psychology:</a:t>
            </a:r>
          </a:p>
          <a:p>
            <a:pPr marL="285750" indent="-285750">
              <a:buFont typeface="Arial" panose="020B0604020202020204" pitchFamily="34" charset="0"/>
              <a:buChar char="•"/>
            </a:pPr>
            <a:r>
              <a:rPr lang="en-GB" dirty="0"/>
              <a:t>The Psychodynamic approach</a:t>
            </a:r>
          </a:p>
          <a:p>
            <a:pPr marL="285750" indent="-285750">
              <a:buFont typeface="Arial" panose="020B0604020202020204" pitchFamily="34" charset="0"/>
              <a:buChar char="•"/>
            </a:pPr>
            <a:r>
              <a:rPr lang="en-GB" dirty="0"/>
              <a:t>The behaviourist approach</a:t>
            </a:r>
          </a:p>
          <a:p>
            <a:pPr marL="285750" indent="-285750">
              <a:buFont typeface="Arial" panose="020B0604020202020204" pitchFamily="34" charset="0"/>
              <a:buChar char="•"/>
            </a:pPr>
            <a:r>
              <a:rPr lang="en-GB" dirty="0"/>
              <a:t>The humanistic approach</a:t>
            </a:r>
          </a:p>
          <a:p>
            <a:pPr marL="285750" indent="-285750">
              <a:buFont typeface="Arial" panose="020B0604020202020204" pitchFamily="34" charset="0"/>
              <a:buChar char="•"/>
            </a:pPr>
            <a:r>
              <a:rPr lang="en-GB" dirty="0"/>
              <a:t>The cognitive approach</a:t>
            </a:r>
          </a:p>
          <a:p>
            <a:pPr marL="285750" indent="-285750">
              <a:buFont typeface="Arial" panose="020B0604020202020204" pitchFamily="34" charset="0"/>
              <a:buChar char="•"/>
            </a:pPr>
            <a:r>
              <a:rPr lang="en-GB" dirty="0"/>
              <a:t>Social learning theory</a:t>
            </a:r>
          </a:p>
          <a:p>
            <a:pPr marL="285750" indent="-285750">
              <a:buFont typeface="Arial" panose="020B0604020202020204" pitchFamily="34" charset="0"/>
              <a:buChar char="•"/>
            </a:pPr>
            <a:r>
              <a:rPr lang="en-GB" dirty="0"/>
              <a:t>The biological approach</a:t>
            </a:r>
          </a:p>
        </p:txBody>
      </p:sp>
      <p:sp>
        <p:nvSpPr>
          <p:cNvPr id="10" name="TextBox 9">
            <a:extLst>
              <a:ext uri="{FF2B5EF4-FFF2-40B4-BE49-F238E27FC236}">
                <a16:creationId xmlns:a16="http://schemas.microsoft.com/office/drawing/2014/main" id="{FF05D5BD-771B-4D62-BC09-A7207E948B3A}"/>
              </a:ext>
            </a:extLst>
          </p:cNvPr>
          <p:cNvSpPr txBox="1"/>
          <p:nvPr/>
        </p:nvSpPr>
        <p:spPr>
          <a:xfrm>
            <a:off x="4398249" y="2144109"/>
            <a:ext cx="4613388" cy="2585323"/>
          </a:xfrm>
          <a:prstGeom prst="rect">
            <a:avLst/>
          </a:prstGeom>
          <a:noFill/>
          <a:ln>
            <a:solidFill>
              <a:schemeClr val="tx1"/>
            </a:solidFill>
          </a:ln>
        </p:spPr>
        <p:txBody>
          <a:bodyPr wrap="square" rtlCol="0">
            <a:spAutoFit/>
          </a:bodyPr>
          <a:lstStyle/>
          <a:p>
            <a:r>
              <a:rPr lang="en-GB" dirty="0"/>
              <a:t>2) Create </a:t>
            </a:r>
            <a:r>
              <a:rPr lang="en-GB" dirty="0" smtClean="0"/>
              <a:t>an information sheet/</a:t>
            </a:r>
            <a:r>
              <a:rPr lang="en-GB" dirty="0" err="1" smtClean="0"/>
              <a:t>powerpoint</a:t>
            </a:r>
            <a:r>
              <a:rPr lang="en-GB" dirty="0" smtClean="0"/>
              <a:t> presentation </a:t>
            </a:r>
            <a:r>
              <a:rPr lang="en-GB" dirty="0"/>
              <a:t>on your approach. You must have a separate </a:t>
            </a:r>
            <a:r>
              <a:rPr lang="en-GB" dirty="0" smtClean="0"/>
              <a:t>slide/section </a:t>
            </a:r>
            <a:r>
              <a:rPr lang="en-GB" dirty="0"/>
              <a:t>dedicated to each of the following points:</a:t>
            </a:r>
          </a:p>
          <a:p>
            <a:pPr marL="285750" indent="-285750">
              <a:buFont typeface="Arial" panose="020B0604020202020204" pitchFamily="34" charset="0"/>
              <a:buChar char="•"/>
            </a:pPr>
            <a:r>
              <a:rPr lang="en-GB" dirty="0"/>
              <a:t>The main assumptions of the approach</a:t>
            </a:r>
          </a:p>
          <a:p>
            <a:pPr marL="285750" indent="-285750">
              <a:buFont typeface="Arial" panose="020B0604020202020204" pitchFamily="34" charset="0"/>
              <a:buChar char="•"/>
            </a:pPr>
            <a:r>
              <a:rPr lang="en-GB" dirty="0"/>
              <a:t>The key concepts of the approach</a:t>
            </a:r>
          </a:p>
          <a:p>
            <a:pPr marL="285750" indent="-285750">
              <a:buFont typeface="Arial" panose="020B0604020202020204" pitchFamily="34" charset="0"/>
              <a:buChar char="•"/>
            </a:pPr>
            <a:r>
              <a:rPr lang="en-GB" dirty="0"/>
              <a:t>The research methods used by the approach</a:t>
            </a:r>
          </a:p>
          <a:p>
            <a:pPr marL="285750" indent="-285750">
              <a:buFont typeface="Arial" panose="020B0604020202020204" pitchFamily="34" charset="0"/>
              <a:buChar char="•"/>
            </a:pPr>
            <a:r>
              <a:rPr lang="en-GB" dirty="0"/>
              <a:t>The contributions of the approach</a:t>
            </a:r>
          </a:p>
          <a:p>
            <a:pPr marL="285750" indent="-285750">
              <a:buFont typeface="Arial" panose="020B0604020202020204" pitchFamily="34" charset="0"/>
              <a:buChar char="•"/>
            </a:pPr>
            <a:r>
              <a:rPr lang="en-GB" dirty="0"/>
              <a:t>The strength and limitations of the approach</a:t>
            </a:r>
          </a:p>
        </p:txBody>
      </p:sp>
    </p:spTree>
    <p:extLst>
      <p:ext uri="{BB962C8B-B14F-4D97-AF65-F5344CB8AC3E}">
        <p14:creationId xmlns:p14="http://schemas.microsoft.com/office/powerpoint/2010/main" val="1090549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52248"/>
            <a:ext cx="8915400" cy="646386"/>
          </a:xfrm>
        </p:spPr>
        <p:txBody>
          <a:bodyPr>
            <a:normAutofit/>
          </a:bodyPr>
          <a:lstStyle/>
          <a:p>
            <a:r>
              <a:rPr lang="en-GB" sz="2400" b="1" dirty="0" smtClean="0">
                <a:solidFill>
                  <a:srgbClr val="FF0000"/>
                </a:solidFill>
                <a:latin typeface="Calibri" panose="020F0502020204030204" pitchFamily="34" charset="0"/>
                <a:cs typeface="Calibri" panose="020F0502020204030204" pitchFamily="34" charset="0"/>
              </a:rPr>
              <a:t>(9) </a:t>
            </a:r>
            <a:r>
              <a:rPr lang="en-GB" sz="2400" b="1" dirty="0" smtClean="0">
                <a:latin typeface="Calibri" panose="020F0502020204030204" pitchFamily="34" charset="0"/>
                <a:cs typeface="Calibri" panose="020F0502020204030204" pitchFamily="34" charset="0"/>
              </a:rPr>
              <a:t>An introduction to Psychology</a:t>
            </a:r>
            <a:endParaRPr lang="en-GB" sz="2400" b="1"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8F34B967-9805-47F7-B282-5207F9AA0728}"/>
              </a:ext>
            </a:extLst>
          </p:cNvPr>
          <p:cNvSpPr/>
          <p:nvPr/>
        </p:nvSpPr>
        <p:spPr>
          <a:xfrm>
            <a:off x="263415" y="1040524"/>
            <a:ext cx="9379169" cy="6093976"/>
          </a:xfrm>
          <a:prstGeom prst="rect">
            <a:avLst/>
          </a:prstGeom>
        </p:spPr>
        <p:txBody>
          <a:bodyPr wrap="square">
            <a:spAutoFit/>
          </a:bodyPr>
          <a:lstStyle/>
          <a:p>
            <a:r>
              <a:rPr lang="en-GB" dirty="0" smtClean="0"/>
              <a:t>Make notes on the AQA A-level Psychology course. This must include:</a:t>
            </a:r>
          </a:p>
          <a:p>
            <a:endParaRPr lang="en-GB" dirty="0"/>
          </a:p>
          <a:p>
            <a:pPr marL="285750" indent="-285750">
              <a:buFont typeface="Arial" panose="020B0604020202020204" pitchFamily="34" charset="0"/>
              <a:buChar char="•"/>
            </a:pPr>
            <a:r>
              <a:rPr lang="en-GB" dirty="0" smtClean="0"/>
              <a:t>What are the assessment objectives?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How will you be assessed?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What skills will Psychology require?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What mathematical skills will you need? (If there are any you are not confident with, go over these!) </a:t>
            </a:r>
            <a:endParaRPr lang="en-GB"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b="1" dirty="0"/>
          </a:p>
          <a:p>
            <a:endParaRPr lang="en-GB" dirty="0"/>
          </a:p>
        </p:txBody>
      </p:sp>
    </p:spTree>
    <p:extLst>
      <p:ext uri="{BB962C8B-B14F-4D97-AF65-F5344CB8AC3E}">
        <p14:creationId xmlns:p14="http://schemas.microsoft.com/office/powerpoint/2010/main" val="3178849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16554387"/>
              </p:ext>
            </p:extLst>
          </p:nvPr>
        </p:nvGraphicFramePr>
        <p:xfrm>
          <a:off x="0" y="0"/>
          <a:ext cx="9905999" cy="6827520"/>
        </p:xfrm>
        <a:graphic>
          <a:graphicData uri="http://schemas.openxmlformats.org/drawingml/2006/table">
            <a:tbl>
              <a:tblPr firstRow="1" bandRow="1">
                <a:tableStyleId>{5C22544A-7EE6-4342-B048-85BDC9FD1C3A}</a:tableStyleId>
              </a:tblPr>
              <a:tblGrid>
                <a:gridCol w="2209434">
                  <a:extLst>
                    <a:ext uri="{9D8B030D-6E8A-4147-A177-3AD203B41FA5}">
                      <a16:colId xmlns:a16="http://schemas.microsoft.com/office/drawing/2014/main" val="2077392922"/>
                    </a:ext>
                  </a:extLst>
                </a:gridCol>
                <a:gridCol w="1940608">
                  <a:extLst>
                    <a:ext uri="{9D8B030D-6E8A-4147-A177-3AD203B41FA5}">
                      <a16:colId xmlns:a16="http://schemas.microsoft.com/office/drawing/2014/main" val="3932849750"/>
                    </a:ext>
                  </a:extLst>
                </a:gridCol>
                <a:gridCol w="1934656">
                  <a:extLst>
                    <a:ext uri="{9D8B030D-6E8A-4147-A177-3AD203B41FA5}">
                      <a16:colId xmlns:a16="http://schemas.microsoft.com/office/drawing/2014/main" val="3835909388"/>
                    </a:ext>
                  </a:extLst>
                </a:gridCol>
                <a:gridCol w="1854151">
                  <a:extLst>
                    <a:ext uri="{9D8B030D-6E8A-4147-A177-3AD203B41FA5}">
                      <a16:colId xmlns:a16="http://schemas.microsoft.com/office/drawing/2014/main" val="3201027453"/>
                    </a:ext>
                  </a:extLst>
                </a:gridCol>
                <a:gridCol w="1967150">
                  <a:extLst>
                    <a:ext uri="{9D8B030D-6E8A-4147-A177-3AD203B41FA5}">
                      <a16:colId xmlns:a16="http://schemas.microsoft.com/office/drawing/2014/main" val="303662165"/>
                    </a:ext>
                  </a:extLst>
                </a:gridCol>
              </a:tblGrid>
              <a:tr h="585801">
                <a:tc gridSpan="5">
                  <a:txBody>
                    <a:bodyPr/>
                    <a:lstStyle/>
                    <a:p>
                      <a:pPr algn="ctr"/>
                      <a:r>
                        <a:rPr lang="en-GB" dirty="0">
                          <a:solidFill>
                            <a:schemeClr val="bg1"/>
                          </a:solidFill>
                        </a:rPr>
                        <a:t>Psychology </a:t>
                      </a:r>
                      <a:r>
                        <a:rPr lang="en-GB" baseline="0" dirty="0">
                          <a:solidFill>
                            <a:schemeClr val="bg1"/>
                          </a:solidFill>
                        </a:rPr>
                        <a:t>Bridging Menu</a:t>
                      </a:r>
                    </a:p>
                    <a:p>
                      <a:pPr algn="ctr"/>
                      <a:r>
                        <a:rPr lang="en-GB" baseline="0" dirty="0">
                          <a:solidFill>
                            <a:schemeClr val="bg1"/>
                          </a:solidFill>
                        </a:rPr>
                        <a:t>(Green modules are core (compulsory) modules ,         indicates the most challenging modules)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4762000"/>
                  </a:ext>
                </a:extLst>
              </a:tr>
              <a:tr h="278953">
                <a:tc>
                  <a:txBody>
                    <a:bodyPr/>
                    <a:lstStyle/>
                    <a:p>
                      <a:pPr algn="ctr"/>
                      <a:r>
                        <a:rPr lang="en-GB" sz="1400" b="1" dirty="0">
                          <a:solidFill>
                            <a:schemeClr val="tx1"/>
                          </a:solidFill>
                          <a:latin typeface="Bliss 2 Regular" panose="02000506030000020004" pitchFamily="50" charset="0"/>
                        </a:rPr>
                        <a:t>Read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Watch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Listen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Visit</a:t>
                      </a:r>
                      <a:r>
                        <a:rPr lang="en-GB" sz="1400" dirty="0">
                          <a:solidFill>
                            <a:schemeClr val="tx1"/>
                          </a:solidFill>
                          <a:latin typeface="Bliss 2 Regular" panose="02000506030000020004" pitchFamily="50" charset="0"/>
                        </a:rPr>
                        <a:t> </a:t>
                      </a:r>
                      <a:r>
                        <a:rPr lang="en-GB" sz="1000" dirty="0" smtClean="0">
                          <a:solidFill>
                            <a:schemeClr val="tx1"/>
                          </a:solidFill>
                          <a:latin typeface="Bliss 2 Regular" panose="02000506030000020004" pitchFamily="50" charset="0"/>
                        </a:rPr>
                        <a:t>(</a:t>
                      </a:r>
                      <a:r>
                        <a:rPr lang="en-GB" sz="1000" dirty="0">
                          <a:solidFill>
                            <a:schemeClr val="tx1"/>
                          </a:solidFill>
                          <a:latin typeface="Bliss 2 Regular" panose="02000506030000020004" pitchFamily="50" charset="0"/>
                        </a:rPr>
                        <a:t>virtually</a:t>
                      </a:r>
                      <a:r>
                        <a:rPr lang="en-GB" sz="1000" baseline="0" dirty="0">
                          <a:solidFill>
                            <a:schemeClr val="tx1"/>
                          </a:solidFill>
                          <a:latin typeface="Bliss 2 Regular" panose="02000506030000020004" pitchFamily="50" charset="0"/>
                        </a:rPr>
                        <a:t> or </a:t>
                      </a:r>
                      <a:r>
                        <a:rPr lang="en-GB" sz="1000" baseline="0" dirty="0" smtClean="0">
                          <a:solidFill>
                            <a:schemeClr val="tx1"/>
                          </a:solidFill>
                          <a:latin typeface="Bliss 2 Regular" panose="02000506030000020004" pitchFamily="50" charset="0"/>
                        </a:rPr>
                        <a:t>physically</a:t>
                      </a:r>
                      <a:r>
                        <a:rPr lang="en-GB" sz="1000" dirty="0" smtClean="0">
                          <a:solidFill>
                            <a:schemeClr val="tx1"/>
                          </a:solidFill>
                          <a:latin typeface="Bliss 2 Regular" panose="02000506030000020004" pitchFamily="50" charset="0"/>
                        </a:rPr>
                        <a:t>)</a:t>
                      </a:r>
                      <a:endParaRPr lang="en-GB" sz="1000" dirty="0">
                        <a:solidFill>
                          <a:schemeClr val="tx1"/>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19254683"/>
                  </a:ext>
                </a:extLst>
              </a:tr>
              <a:tr h="1060020">
                <a:tc>
                  <a:txBody>
                    <a:bodyPr/>
                    <a:lstStyle/>
                    <a:p>
                      <a:pPr lvl="0"/>
                      <a:r>
                        <a:rPr lang="en-GB" sz="1000" b="0" kern="1200" dirty="0">
                          <a:solidFill>
                            <a:schemeClr val="dk1"/>
                          </a:solidFill>
                          <a:effectLst/>
                          <a:latin typeface="Bliss 2 Regular" panose="02000506030000020004" pitchFamily="50" charset="0"/>
                          <a:ea typeface="+mn-ea"/>
                          <a:cs typeface="+mn-cs"/>
                          <a:hlinkClick r:id="rId3"/>
                        </a:rPr>
                        <a:t>The man who mistook his wife </a:t>
                      </a:r>
                      <a:br>
                        <a:rPr lang="en-GB" sz="1000" b="0" kern="1200" dirty="0">
                          <a:solidFill>
                            <a:schemeClr val="dk1"/>
                          </a:solidFill>
                          <a:effectLst/>
                          <a:latin typeface="Bliss 2 Regular" panose="02000506030000020004" pitchFamily="50" charset="0"/>
                          <a:ea typeface="+mn-ea"/>
                          <a:cs typeface="+mn-cs"/>
                          <a:hlinkClick r:id="rId3"/>
                        </a:rPr>
                      </a:br>
                      <a:r>
                        <a:rPr lang="en-GB" sz="1000" b="0" kern="1200" dirty="0">
                          <a:solidFill>
                            <a:schemeClr val="dk1"/>
                          </a:solidFill>
                          <a:effectLst/>
                          <a:latin typeface="Bliss 2 Regular" panose="02000506030000020004" pitchFamily="50" charset="0"/>
                          <a:ea typeface="+mn-ea"/>
                          <a:cs typeface="+mn-cs"/>
                          <a:hlinkClick r:id="rId3"/>
                        </a:rPr>
                        <a:t>for a hat – Oliver Sacks</a:t>
                      </a:r>
                      <a:r>
                        <a:rPr lang="en-GB" sz="1000" b="0" kern="1200" dirty="0">
                          <a:solidFill>
                            <a:schemeClr val="dk1"/>
                          </a:solidFill>
                          <a:effectLst/>
                          <a:latin typeface="Bliss 2 Regular" panose="02000506030000020004" pitchFamily="50" charset="0"/>
                          <a:ea typeface="+mn-ea"/>
                          <a:cs typeface="+mn-cs"/>
                        </a:rPr>
                        <a:t> </a:t>
                      </a:r>
                      <a:r>
                        <a:rPr lang="en-US" sz="1000" b="0" i="0" kern="1200" dirty="0">
                          <a:solidFill>
                            <a:srgbClr val="FF0000"/>
                          </a:solidFill>
                          <a:effectLst/>
                          <a:latin typeface="Bliss 2 Regular" panose="02000506030000020004" pitchFamily="50" charset="0"/>
                          <a:ea typeface="+mn-ea"/>
                          <a:cs typeface="+mn-cs"/>
                        </a:rPr>
                        <a:t>(1)</a:t>
                      </a:r>
                    </a:p>
                    <a:p>
                      <a:pPr lvl="0"/>
                      <a:r>
                        <a:rPr lang="en-GB" sz="1000" dirty="0">
                          <a:solidFill>
                            <a:schemeClr val="tx1"/>
                          </a:solidFill>
                          <a:latin typeface="Bliss 2 Regular" panose="02000506030000020004" pitchFamily="50" charset="0"/>
                        </a:rPr>
                        <a:t>A collection of studies detailing the most bizarre neurological disorders resulting from damage to the brain.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1" kern="1200" dirty="0">
                          <a:solidFill>
                            <a:schemeClr val="dk1"/>
                          </a:solidFill>
                          <a:effectLst/>
                          <a:latin typeface="Bliss 2 Regular" panose="02000506030000020004" pitchFamily="50" charset="0"/>
                          <a:ea typeface="+mn-ea"/>
                          <a:cs typeface="+mn-cs"/>
                        </a:rPr>
                        <a:t>A beautiful mind (Movie)</a:t>
                      </a:r>
                      <a:r>
                        <a:rPr lang="en-GB" sz="1000" b="0" i="0" kern="1200" dirty="0">
                          <a:solidFill>
                            <a:schemeClr val="dk1"/>
                          </a:solidFill>
                          <a:effectLst/>
                          <a:latin typeface="Bliss 2 Regular" panose="02000506030000020004" pitchFamily="50" charset="0"/>
                          <a:ea typeface="+mn-ea"/>
                          <a:cs typeface="+mn-cs"/>
                        </a:rPr>
                        <a:t> </a:t>
                      </a:r>
                      <a:r>
                        <a:rPr lang="en-US" sz="1000" b="0" i="0" kern="1200" dirty="0">
                          <a:solidFill>
                            <a:srgbClr val="FF0000"/>
                          </a:solidFill>
                          <a:effectLst/>
                          <a:latin typeface="Bliss 2 Regular" panose="02000506030000020004" pitchFamily="50" charset="0"/>
                          <a:ea typeface="+mn-ea"/>
                          <a:cs typeface="+mn-cs"/>
                        </a:rPr>
                        <a:t>(1)</a:t>
                      </a:r>
                      <a:endParaRPr lang="en-GB" sz="1000" dirty="0">
                        <a:solidFill>
                          <a:srgbClr val="FF0000"/>
                        </a:solidFill>
                        <a:latin typeface="Bliss 2 Regular" panose="02000506030000020004" pitchFamily="50" charset="0"/>
                      </a:endParaRPr>
                    </a:p>
                    <a:p>
                      <a:r>
                        <a:rPr lang="en-GB" sz="1000" kern="1200" dirty="0">
                          <a:solidFill>
                            <a:schemeClr val="dk1"/>
                          </a:solidFill>
                          <a:effectLst/>
                          <a:latin typeface="Bliss 2 Regular" panose="02000506030000020004" pitchFamily="50" charset="0"/>
                          <a:ea typeface="+mn-ea"/>
                          <a:cs typeface="+mn-cs"/>
                        </a:rPr>
                        <a:t>A </a:t>
                      </a:r>
                      <a:r>
                        <a:rPr lang="en-GB" sz="1000" kern="1200" dirty="0">
                          <a:solidFill>
                            <a:schemeClr val="dk1"/>
                          </a:solidFill>
                          <a:effectLst/>
                          <a:latin typeface="Bliss 2 Regular" panose="02000506030000020004"/>
                          <a:ea typeface="+mn-ea"/>
                          <a:cs typeface="+mn-cs"/>
                        </a:rPr>
                        <a:t>brilliant </a:t>
                      </a:r>
                      <a:r>
                        <a:rPr lang="en-GB" sz="1000" kern="1200" dirty="0">
                          <a:solidFill>
                            <a:schemeClr val="dk1"/>
                          </a:solidFill>
                          <a:effectLst/>
                          <a:latin typeface="Bliss 2 Regular" panose="02000506030000020004" pitchFamily="50" charset="0"/>
                          <a:ea typeface="+mn-ea"/>
                          <a:cs typeface="+mn-cs"/>
                        </a:rPr>
                        <a:t>mathematician becomes entangled in a conspiracy – a winner of 4 Oscars.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hlinkClick r:id="rId4"/>
                        </a:rPr>
                        <a:t>An introduction to</a:t>
                      </a:r>
                      <a:r>
                        <a:rPr lang="en-GB" sz="1000" baseline="0" dirty="0" smtClean="0">
                          <a:hlinkClick r:id="rId4"/>
                        </a:rPr>
                        <a:t> Psychology </a:t>
                      </a:r>
                      <a:r>
                        <a:rPr lang="en-US" sz="1000" b="0" i="0" kern="1200" dirty="0" smtClean="0">
                          <a:solidFill>
                            <a:srgbClr val="FF0000"/>
                          </a:solidFill>
                          <a:effectLst/>
                          <a:latin typeface="Bliss 2 Regular" panose="02000506030000020004" pitchFamily="50" charset="0"/>
                          <a:ea typeface="+mn-ea"/>
                          <a:cs typeface="+mn-cs"/>
                        </a:rPr>
                        <a:t>(9)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This free online course provides all new AQA A-Level Psychology students with a useful introduction to the structure of their course and how students are assessed.</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lvl="0"/>
                      <a:r>
                        <a:rPr lang="en-GB" sz="1000" kern="1200" dirty="0" smtClean="0">
                          <a:solidFill>
                            <a:schemeClr val="dk1"/>
                          </a:solidFill>
                          <a:effectLst/>
                          <a:latin typeface="Bliss 2 Regular" panose="02000506030000020004" pitchFamily="50" charset="0"/>
                          <a:ea typeface="+mn-ea"/>
                          <a:cs typeface="+mn-cs"/>
                          <a:hlinkClick r:id="rId5"/>
                        </a:rPr>
                        <a:t>Explore the brain</a:t>
                      </a:r>
                      <a:r>
                        <a:rPr lang="en-GB" sz="1000" kern="1200" baseline="0" dirty="0" smtClean="0">
                          <a:solidFill>
                            <a:schemeClr val="dk1"/>
                          </a:solidFill>
                          <a:effectLst/>
                          <a:latin typeface="Bliss 2 Regular" panose="02000506030000020004" pitchFamily="50" charset="0"/>
                          <a:ea typeface="+mn-ea"/>
                          <a:cs typeface="+mn-cs"/>
                          <a:hlinkClick r:id="rId5"/>
                        </a:rPr>
                        <a:t> </a:t>
                      </a:r>
                      <a:r>
                        <a:rPr lang="en-GB" sz="1000" kern="1200" dirty="0" smtClean="0">
                          <a:solidFill>
                            <a:srgbClr val="FF0000"/>
                          </a:solidFill>
                          <a:effectLst/>
                          <a:latin typeface="Bliss 2 Regular" panose="02000506030000020004" pitchFamily="50" charset="0"/>
                          <a:ea typeface="+mn-ea"/>
                          <a:cs typeface="+mn-cs"/>
                        </a:rPr>
                        <a:t>(4</a:t>
                      </a:r>
                      <a:r>
                        <a:rPr lang="en-GB" sz="1000" kern="1200" dirty="0">
                          <a:solidFill>
                            <a:srgbClr val="FF0000"/>
                          </a:solidFill>
                          <a:effectLst/>
                          <a:latin typeface="Bliss 2 Regular" panose="02000506030000020004" pitchFamily="50" charset="0"/>
                          <a:ea typeface="+mn-ea"/>
                          <a:cs typeface="+mn-cs"/>
                        </a:rPr>
                        <a:t>)</a:t>
                      </a:r>
                    </a:p>
                    <a:p>
                      <a:pPr lvl="0"/>
                      <a:r>
                        <a:rPr lang="en-GB" sz="1000" kern="1200" dirty="0">
                          <a:solidFill>
                            <a:schemeClr val="dk1"/>
                          </a:solidFill>
                          <a:effectLst/>
                          <a:latin typeface="Bliss 2 Regular" panose="02000506030000020004" pitchFamily="50" charset="0"/>
                          <a:ea typeface="+mn-ea"/>
                          <a:cs typeface="+mn-cs"/>
                        </a:rPr>
                        <a:t>Explore the interactive brain to learn about its structures and functions. </a:t>
                      </a: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2">
                  <a:txBody>
                    <a:bodyPr/>
                    <a:lstStyle/>
                    <a:p>
                      <a:r>
                        <a:rPr lang="en-GB" sz="1000" dirty="0">
                          <a:latin typeface="Bliss 2 Regular" panose="02000506030000020004"/>
                          <a:hlinkClick r:id="rId6"/>
                        </a:rPr>
                        <a:t>Starting with psychology</a:t>
                      </a:r>
                      <a:endParaRPr lang="en-GB" sz="1000" dirty="0">
                        <a:latin typeface="Bliss 2 Regular" panose="02000506030000020004"/>
                      </a:endParaRPr>
                    </a:p>
                    <a:p>
                      <a:r>
                        <a:rPr lang="en-GB" sz="1000" dirty="0">
                          <a:latin typeface="Bliss 2 Regular" panose="02000506030000020004"/>
                        </a:rPr>
                        <a:t>The greatest puzzle we face is ourselves. Psychologists put forward a range of explanations about why people feel, think and behave the way they do. It is not easy to pin down all the many influences but this free course makes a start. </a:t>
                      </a:r>
                      <a:r>
                        <a:rPr lang="en-GB" sz="1000" dirty="0">
                          <a:solidFill>
                            <a:srgbClr val="FF0000"/>
                          </a:solidFill>
                          <a:latin typeface="Bliss 2 Regular" panose="02000506030000020004"/>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762366339"/>
                  </a:ext>
                </a:extLst>
              </a:tr>
              <a:tr h="452175">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Bliss 2 Regular" panose="02000506030000020004" pitchFamily="50" charset="0"/>
                          <a:hlinkClick r:id="rId7"/>
                        </a:rPr>
                        <a:t>Opening Skinner's Box: Great Psychological Experiments of the Twentieth Century</a:t>
                      </a:r>
                      <a:r>
                        <a:rPr lang="en-GB" sz="1000" dirty="0">
                          <a:solidFill>
                            <a:schemeClr val="tx1"/>
                          </a:solidFill>
                          <a:latin typeface="Bliss 2 Regular" panose="02000506030000020004" pitchFamily="50" charset="0"/>
                        </a:rPr>
                        <a:t> </a:t>
                      </a:r>
                      <a:r>
                        <a:rPr lang="en-US" sz="1000" b="0" i="0" kern="1200" dirty="0">
                          <a:solidFill>
                            <a:srgbClr val="FF0000"/>
                          </a:solidFill>
                          <a:effectLst/>
                          <a:latin typeface="Bliss 2 Regular" panose="02000506030000020004" pitchFamily="50" charset="0"/>
                          <a:ea typeface="+mn-ea"/>
                          <a:cs typeface="+mn-cs"/>
                        </a:rPr>
                        <a:t>(1)</a:t>
                      </a:r>
                      <a:endParaRPr lang="en-GB" sz="1000" dirty="0">
                        <a:solidFill>
                          <a:schemeClr val="tx1"/>
                        </a:solidFill>
                        <a:latin typeface="Bliss 2 Regular" panose="02000506030000020004" pitchFamily="50" charset="0"/>
                      </a:endParaRPr>
                    </a:p>
                    <a:p>
                      <a:pPr lvl="0"/>
                      <a:r>
                        <a:rPr lang="en-GB" sz="1000" dirty="0">
                          <a:solidFill>
                            <a:schemeClr val="tx1"/>
                          </a:solidFill>
                          <a:latin typeface="Bliss 2 Regular" panose="02000506030000020004" pitchFamily="50" charset="0"/>
                        </a:rPr>
                        <a:t>Slater takes us from deep empathy with Stanley Milgram's obedience subjects to a disturbing re-creation of an experiment questioning the validity of psychiatric diagnosis.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lang="en-GB" sz="1000" b="1" kern="1200" dirty="0">
                          <a:solidFill>
                            <a:schemeClr val="dk1"/>
                          </a:solidFill>
                          <a:effectLst/>
                          <a:latin typeface="Bliss 2 Regular" panose="02000506030000020004"/>
                          <a:ea typeface="+mn-ea"/>
                          <a:cs typeface="+mn-cs"/>
                        </a:rPr>
                        <a:t>The Stanford Prison Experiment (Movie) </a:t>
                      </a:r>
                      <a:r>
                        <a:rPr lang="en-US" sz="1000" b="0" i="0" kern="1200" dirty="0">
                          <a:solidFill>
                            <a:srgbClr val="FF0000"/>
                          </a:solidFill>
                          <a:effectLst/>
                          <a:latin typeface="Bliss 2 Regular" panose="02000506030000020004"/>
                          <a:ea typeface="+mn-ea"/>
                          <a:cs typeface="+mn-cs"/>
                        </a:rPr>
                        <a:t>(1)</a:t>
                      </a:r>
                    </a:p>
                    <a:p>
                      <a:r>
                        <a:rPr lang="en-GB" sz="1000" dirty="0">
                          <a:latin typeface="Bliss 2 Regular" panose="02000506030000020004"/>
                        </a:rPr>
                        <a:t>The controversial psychology experiment in which college students pretend to be prisoners and guards, but the proceedings soon get out of hand.</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hlinkClick r:id="rId8"/>
                        </a:rPr>
                        <a:t>Joseph </a:t>
                      </a:r>
                      <a:r>
                        <a:rPr lang="en-GB" sz="1000" dirty="0" err="1">
                          <a:hlinkClick r:id="rId8"/>
                        </a:rPr>
                        <a:t>Wolpe</a:t>
                      </a:r>
                      <a:r>
                        <a:rPr lang="en-GB" sz="1000" dirty="0">
                          <a:hlinkClick r:id="rId8"/>
                        </a:rPr>
                        <a:t> and Systematic Desensitization</a:t>
                      </a:r>
                      <a:r>
                        <a:rPr lang="en-GB" sz="1000" dirty="0"/>
                        <a:t> </a:t>
                      </a:r>
                      <a:r>
                        <a:rPr lang="en-US" sz="1000" b="0" i="0" kern="1200" dirty="0">
                          <a:solidFill>
                            <a:srgbClr val="FF0000"/>
                          </a:solidFill>
                          <a:effectLst/>
                          <a:latin typeface="Bliss 2 Regular" panose="02000506030000020004" pitchFamily="50" charset="0"/>
                          <a:ea typeface="+mn-ea"/>
                          <a:cs typeface="+mn-cs"/>
                        </a:rPr>
                        <a:t>(1)</a:t>
                      </a:r>
                      <a:endParaRPr lang="en-GB" sz="1000" dirty="0"/>
                    </a:p>
                    <a:p>
                      <a:r>
                        <a:rPr lang="en-GB" sz="1000" dirty="0"/>
                        <a:t>Joseph </a:t>
                      </a:r>
                      <a:r>
                        <a:rPr lang="en-GB" sz="1000" dirty="0" err="1"/>
                        <a:t>Wolpe's</a:t>
                      </a:r>
                      <a:r>
                        <a:rPr lang="en-GB" sz="1000" dirty="0"/>
                        <a:t> treatment for phobias can be seen as the foundation for today's cognitive behaviour therapy used to treat many mental health </a:t>
                      </a:r>
                      <a:br>
                        <a:rPr lang="en-GB" sz="1000" dirty="0"/>
                      </a:br>
                      <a:r>
                        <a:rPr lang="en-GB" sz="1000" dirty="0"/>
                        <a:t>conditions.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latin typeface="Bliss 2 Regular" panose="02000506030000020004" pitchFamily="50" charset="0"/>
                        </a:rPr>
                        <a:t>The open university </a:t>
                      </a:r>
                      <a:r>
                        <a:rPr lang="en-GB" sz="1000" b="0" dirty="0">
                          <a:solidFill>
                            <a:srgbClr val="FF0000"/>
                          </a:solidFill>
                          <a:latin typeface="Bliss 2 Regular" panose="02000506030000020004" pitchFamily="50" charset="0"/>
                        </a:rPr>
                        <a:t>(5) </a:t>
                      </a:r>
                      <a:r>
                        <a:rPr lang="en-GB" sz="1000" dirty="0">
                          <a:latin typeface="Bliss 2 Regular" panose="02000506030000020004" pitchFamily="50" charset="0"/>
                        </a:rPr>
                        <a:t>– complete one of the following free online Psychology courses: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Bliss 2 Regular" panose="02000506030000020004" pitchFamily="50" charset="0"/>
                          <a:hlinkClick r:id="rId9"/>
                        </a:rPr>
                        <a:t>Forensic Psychology</a:t>
                      </a:r>
                      <a:endParaRPr lang="en-GB" sz="1000" dirty="0">
                        <a:latin typeface="Bliss 2 Regular" panose="02000506030000020004" pitchFamily="50"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Bliss 2 Regular" panose="02000506030000020004" pitchFamily="50"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latin typeface="Bliss 2 Regular" panose="02000506030000020004" pitchFamily="50" charset="0"/>
                          <a:hlinkClick r:id="rId10"/>
                        </a:rPr>
                        <a:t>An introduction to cognitive psychology</a:t>
                      </a:r>
                      <a:endParaRPr lang="en-GB" sz="1000" dirty="0">
                        <a:latin typeface="Bliss 2 Regular" panose="02000506030000020004" pitchFamily="50"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latin typeface="Bliss 2 Regular" panose="02000506030000020004" pitchFamily="50" charset="0"/>
                      </a:endParaRPr>
                    </a:p>
                    <a:p>
                      <a:r>
                        <a:rPr lang="en-GB" sz="1000" baseline="0" dirty="0">
                          <a:solidFill>
                            <a:srgbClr val="FF0000"/>
                          </a:solidFill>
                          <a:latin typeface="Bliss 2 Regular" panose="02000506030000020004" pitchFamily="50" charset="0"/>
                          <a:hlinkClick r:id="rId11"/>
                        </a:rPr>
                        <a:t>Young people and their mental health</a:t>
                      </a:r>
                      <a:endParaRPr lang="en-GB" sz="1000" baseline="0" dirty="0">
                        <a:solidFill>
                          <a:srgbClr val="FF0000"/>
                        </a:solidFill>
                        <a:latin typeface="Bliss 2 Regular" panose="02000506030000020004" pitchFamily="50" charset="0"/>
                      </a:endParaRPr>
                    </a:p>
                    <a:p>
                      <a:endParaRPr lang="en-GB" sz="1000" dirty="0">
                        <a:latin typeface="Bliss 2 Regular" panose="02000506030000020004" pitchFamily="50" charset="0"/>
                      </a:endParaRPr>
                    </a:p>
                    <a:p>
                      <a:r>
                        <a:rPr lang="en-GB" sz="1000" dirty="0">
                          <a:latin typeface="Bliss 2 Regular" panose="02000506030000020004" pitchFamily="50" charset="0"/>
                          <a:hlinkClick r:id="rId12"/>
                        </a:rPr>
                        <a:t>Understanding Anxiety, Depression and CBT</a:t>
                      </a:r>
                      <a:endParaRPr lang="en-GB" sz="1000" dirty="0">
                        <a:latin typeface="Bliss 2 Regular" panose="02000506030000020004" pitchFamily="50" charset="0"/>
                      </a:endParaRPr>
                    </a:p>
                    <a:p>
                      <a:endParaRPr lang="en-GB" sz="1000" baseline="0" dirty="0">
                        <a:solidFill>
                          <a:srgbClr val="FF0000"/>
                        </a:solidFill>
                        <a:latin typeface="Bliss 2 Regular" panose="02000506030000020004" pitchFamily="50" charset="0"/>
                      </a:endParaRPr>
                    </a:p>
                    <a:p>
                      <a:r>
                        <a:rPr lang="en-GB" sz="1000" baseline="0" dirty="0">
                          <a:solidFill>
                            <a:srgbClr val="FF0000"/>
                          </a:solidFill>
                          <a:latin typeface="Bliss 2 Regular" panose="02000506030000020004" pitchFamily="50" charset="0"/>
                          <a:hlinkClick r:id="rId13"/>
                        </a:rPr>
                        <a:t>Attachment</a:t>
                      </a:r>
                      <a:endParaRPr lang="en-GB" sz="1000" baseline="0" dirty="0">
                        <a:solidFill>
                          <a:srgbClr val="FF0000"/>
                        </a:solidFill>
                        <a:latin typeface="Bliss 2 Regular" panose="02000506030000020004" pitchFamily="50" charset="0"/>
                      </a:endParaRPr>
                    </a:p>
                    <a:p>
                      <a:endParaRPr lang="en-GB" sz="1000" baseline="0" dirty="0">
                        <a:solidFill>
                          <a:srgbClr val="FF0000"/>
                        </a:solidFill>
                        <a:latin typeface="Bliss 2 Regular" panose="02000506030000020004" pitchFamily="50" charset="0"/>
                      </a:endParaRPr>
                    </a:p>
                    <a:p>
                      <a:r>
                        <a:rPr lang="en-GB" sz="1000" baseline="0" dirty="0">
                          <a:solidFill>
                            <a:srgbClr val="FF0000"/>
                          </a:solidFill>
                          <a:latin typeface="Bliss 2 Regular" panose="02000506030000020004" pitchFamily="50" charset="0"/>
                          <a:hlinkClick r:id="rId14"/>
                        </a:rPr>
                        <a:t>Obedience and ethics</a:t>
                      </a:r>
                      <a:endParaRPr lang="en-GB" sz="1000" baseline="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3498171807"/>
                  </a:ext>
                </a:extLst>
              </a:tr>
              <a:tr h="502115">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latin typeface="Bliss 2 Regular" panose="02000506030000020004" pitchFamily="50" charset="0"/>
                        </a:rPr>
                        <a:t>Are criminals born or made? </a:t>
                      </a:r>
                      <a:r>
                        <a:rPr lang="en-GB" sz="1000" dirty="0">
                          <a:solidFill>
                            <a:srgbClr val="FF0000"/>
                          </a:solidFill>
                          <a:latin typeface="Bliss 2 Regular" panose="02000506030000020004" pitchFamily="50" charset="0"/>
                        </a:rPr>
                        <a:t>(7)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Research and produce an essay on the above 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9960544"/>
                  </a:ext>
                </a:extLst>
              </a:tr>
              <a:tr h="245207">
                <a:tc vMerge="1">
                  <a:txBody>
                    <a:bodyPr/>
                    <a:lstStyle/>
                    <a:p>
                      <a:pPr lvl="0"/>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rowSpan="8">
                  <a:txBody>
                    <a:bodyPr/>
                    <a:lstStyle/>
                    <a:p>
                      <a:pPr marL="0" indent="0">
                        <a:buFont typeface="Arial" panose="020B0604020202020204" pitchFamily="34" charset="0"/>
                        <a:buNone/>
                      </a:pPr>
                      <a:r>
                        <a:rPr lang="en-GB" sz="1000" b="1" kern="1200" dirty="0">
                          <a:solidFill>
                            <a:schemeClr val="tx1"/>
                          </a:solidFill>
                          <a:effectLst/>
                          <a:latin typeface="Bliss 2 Regular" panose="02000506030000020004" pitchFamily="50" charset="0"/>
                          <a:ea typeface="+mn-ea"/>
                          <a:cs typeface="+mn-cs"/>
                        </a:rPr>
                        <a:t>Research one of the Psychological approaches listed below and produce a presentation which covers:</a:t>
                      </a:r>
                    </a:p>
                    <a:p>
                      <a:pPr marL="171450" indent="-171450">
                        <a:buFontTx/>
                        <a:buChar char="-"/>
                      </a:pPr>
                      <a:r>
                        <a:rPr lang="en-GB" sz="1000" kern="1200" dirty="0">
                          <a:solidFill>
                            <a:schemeClr val="tx1"/>
                          </a:solidFill>
                          <a:effectLst/>
                          <a:latin typeface="Bliss 2 Regular" panose="02000506030000020004" pitchFamily="50" charset="0"/>
                          <a:ea typeface="+mn-ea"/>
                          <a:cs typeface="+mn-cs"/>
                        </a:rPr>
                        <a:t>The main assumptions of the approach</a:t>
                      </a:r>
                    </a:p>
                    <a:p>
                      <a:pPr marL="171450" indent="-171450">
                        <a:buFontTx/>
                        <a:buChar char="-"/>
                      </a:pPr>
                      <a:r>
                        <a:rPr lang="en-GB" sz="1000" kern="1200" dirty="0">
                          <a:solidFill>
                            <a:schemeClr val="tx1"/>
                          </a:solidFill>
                          <a:effectLst/>
                          <a:latin typeface="Bliss 2 Regular" panose="02000506030000020004" pitchFamily="50" charset="0"/>
                          <a:ea typeface="+mn-ea"/>
                          <a:cs typeface="+mn-cs"/>
                        </a:rPr>
                        <a:t>The key concepts of the approach</a:t>
                      </a:r>
                    </a:p>
                    <a:p>
                      <a:pPr marL="171450" indent="-171450">
                        <a:buFontTx/>
                        <a:buChar char="-"/>
                      </a:pPr>
                      <a:r>
                        <a:rPr lang="en-GB" sz="1000" kern="1200" dirty="0">
                          <a:solidFill>
                            <a:schemeClr val="tx1"/>
                          </a:solidFill>
                          <a:effectLst/>
                          <a:latin typeface="Bliss 2 Regular" panose="02000506030000020004" pitchFamily="50" charset="0"/>
                          <a:ea typeface="+mn-ea"/>
                          <a:cs typeface="+mn-cs"/>
                        </a:rPr>
                        <a:t>The research methods used by the approach</a:t>
                      </a:r>
                    </a:p>
                    <a:p>
                      <a:pPr marL="171450" indent="-171450">
                        <a:buFontTx/>
                        <a:buChar char="-"/>
                      </a:pPr>
                      <a:r>
                        <a:rPr lang="en-GB" sz="1000" kern="1200" dirty="0">
                          <a:solidFill>
                            <a:schemeClr val="tx1"/>
                          </a:solidFill>
                          <a:effectLst/>
                          <a:latin typeface="Bliss 2 Regular" panose="02000506030000020004" pitchFamily="50" charset="0"/>
                          <a:ea typeface="+mn-ea"/>
                          <a:cs typeface="+mn-cs"/>
                        </a:rPr>
                        <a:t>The contributions of the approach</a:t>
                      </a:r>
                    </a:p>
                    <a:p>
                      <a:pPr marL="171450" indent="-171450">
                        <a:buFontTx/>
                        <a:buChar char="-"/>
                      </a:pPr>
                      <a:r>
                        <a:rPr lang="en-GB" sz="1000" kern="1200" dirty="0">
                          <a:solidFill>
                            <a:schemeClr val="tx1"/>
                          </a:solidFill>
                          <a:effectLst/>
                          <a:latin typeface="Bliss 2 Regular" panose="02000506030000020004" pitchFamily="50" charset="0"/>
                          <a:ea typeface="+mn-ea"/>
                          <a:cs typeface="+mn-cs"/>
                        </a:rPr>
                        <a:t>The strength and limitations of the approach</a:t>
                      </a:r>
                    </a:p>
                    <a:p>
                      <a:pPr marL="0" indent="0">
                        <a:buFontTx/>
                        <a:buNone/>
                      </a:pPr>
                      <a:endParaRPr lang="en-GB" sz="1000" kern="1200" dirty="0">
                        <a:solidFill>
                          <a:schemeClr val="tx1"/>
                        </a:solidFill>
                        <a:effectLst/>
                        <a:latin typeface="Bliss 2 Regular" panose="02000506030000020004" pitchFamily="50" charset="0"/>
                        <a:ea typeface="+mn-ea"/>
                        <a:cs typeface="+mn-cs"/>
                      </a:endParaRPr>
                    </a:p>
                    <a:p>
                      <a:pPr marL="0" indent="0">
                        <a:buFontTx/>
                        <a:buNone/>
                      </a:pPr>
                      <a:r>
                        <a:rPr lang="en-GB" sz="1000" u="sng" kern="1200" dirty="0">
                          <a:solidFill>
                            <a:schemeClr val="tx1"/>
                          </a:solidFill>
                          <a:effectLst/>
                          <a:latin typeface="Bliss 2 Regular" panose="02000506030000020004" pitchFamily="50" charset="0"/>
                          <a:ea typeface="+mn-ea"/>
                          <a:cs typeface="+mn-cs"/>
                        </a:rPr>
                        <a:t>Psychological approaches:</a:t>
                      </a:r>
                    </a:p>
                    <a:p>
                      <a:pPr marL="0" indent="0">
                        <a:buFont typeface="Arial" panose="020B0604020202020204" pitchFamily="34" charset="0"/>
                        <a:buNone/>
                      </a:pPr>
                      <a:r>
                        <a:rPr lang="en-GB" sz="1000" kern="1200" dirty="0">
                          <a:solidFill>
                            <a:schemeClr val="tx1"/>
                          </a:solidFill>
                          <a:effectLst/>
                          <a:latin typeface="Bliss 2 Regular" panose="02000506030000020004" pitchFamily="50" charset="0"/>
                          <a:ea typeface="+mn-ea"/>
                          <a:cs typeface="+mn-cs"/>
                        </a:rPr>
                        <a:t>The Psychodynamic approach</a:t>
                      </a:r>
                    </a:p>
                    <a:p>
                      <a:pPr marL="0" indent="0">
                        <a:buFont typeface="Arial" panose="020B0604020202020204" pitchFamily="34" charset="0"/>
                        <a:buNone/>
                      </a:pPr>
                      <a:r>
                        <a:rPr lang="en-GB" sz="1000" kern="1200" dirty="0">
                          <a:solidFill>
                            <a:schemeClr val="tx1"/>
                          </a:solidFill>
                          <a:effectLst/>
                          <a:latin typeface="Bliss 2 Regular" panose="02000506030000020004" pitchFamily="50" charset="0"/>
                          <a:ea typeface="+mn-ea"/>
                          <a:cs typeface="+mn-cs"/>
                        </a:rPr>
                        <a:t>The behaviourist approach</a:t>
                      </a:r>
                    </a:p>
                    <a:p>
                      <a:pPr marL="0" indent="0">
                        <a:buFont typeface="Arial" panose="020B0604020202020204" pitchFamily="34" charset="0"/>
                        <a:buNone/>
                      </a:pPr>
                      <a:r>
                        <a:rPr lang="en-GB" sz="1000" kern="1200" dirty="0">
                          <a:solidFill>
                            <a:schemeClr val="tx1"/>
                          </a:solidFill>
                          <a:effectLst/>
                          <a:latin typeface="Bliss 2 Regular" panose="02000506030000020004" pitchFamily="50" charset="0"/>
                          <a:ea typeface="+mn-ea"/>
                          <a:cs typeface="+mn-cs"/>
                        </a:rPr>
                        <a:t>The humanistic approach</a:t>
                      </a:r>
                    </a:p>
                    <a:p>
                      <a:pPr marL="0" indent="0">
                        <a:buFont typeface="Arial" panose="020B0604020202020204" pitchFamily="34" charset="0"/>
                        <a:buNone/>
                      </a:pPr>
                      <a:r>
                        <a:rPr lang="en-GB" sz="1000" kern="1200" dirty="0">
                          <a:solidFill>
                            <a:schemeClr val="tx1"/>
                          </a:solidFill>
                          <a:effectLst/>
                          <a:latin typeface="Bliss 2 Regular" panose="02000506030000020004" pitchFamily="50" charset="0"/>
                          <a:ea typeface="+mn-ea"/>
                          <a:cs typeface="+mn-cs"/>
                        </a:rPr>
                        <a:t>The cognitive approach</a:t>
                      </a:r>
                    </a:p>
                    <a:p>
                      <a:pPr marL="0" indent="0">
                        <a:buFont typeface="Arial" panose="020B0604020202020204" pitchFamily="34" charset="0"/>
                        <a:buNone/>
                      </a:pPr>
                      <a:r>
                        <a:rPr lang="en-GB" sz="1000" kern="1200" dirty="0">
                          <a:solidFill>
                            <a:schemeClr val="tx1"/>
                          </a:solidFill>
                          <a:effectLst/>
                          <a:latin typeface="Bliss 2 Regular" panose="02000506030000020004" pitchFamily="50" charset="0"/>
                          <a:ea typeface="+mn-ea"/>
                          <a:cs typeface="+mn-cs"/>
                        </a:rPr>
                        <a:t>Social learning theory</a:t>
                      </a:r>
                    </a:p>
                    <a:p>
                      <a:pPr marL="0" indent="0">
                        <a:buFont typeface="Arial" panose="020B0604020202020204" pitchFamily="34" charset="0"/>
                        <a:buNone/>
                      </a:pPr>
                      <a:r>
                        <a:rPr lang="en-GB" sz="1000" kern="1200" dirty="0">
                          <a:solidFill>
                            <a:schemeClr val="tx1"/>
                          </a:solidFill>
                          <a:effectLst/>
                          <a:latin typeface="Bliss 2 Regular" panose="02000506030000020004" pitchFamily="50" charset="0"/>
                          <a:ea typeface="+mn-ea"/>
                          <a:cs typeface="+mn-cs"/>
                        </a:rPr>
                        <a:t>The biological approach</a:t>
                      </a:r>
                      <a:endParaRPr lang="en-GB" sz="1000" kern="1200" dirty="0">
                        <a:solidFill>
                          <a:srgbClr val="FF0000"/>
                        </a:solidFill>
                        <a:effectLst/>
                        <a:latin typeface="Bliss 2 Regular" panose="02000506030000020004" pitchFamily="50" charset="0"/>
                        <a:ea typeface="+mn-ea"/>
                        <a:cs typeface="+mn-cs"/>
                      </a:endParaRPr>
                    </a:p>
                    <a:p>
                      <a:pPr marL="0" indent="0" algn="r">
                        <a:buFont typeface="Arial" panose="020B0604020202020204" pitchFamily="34" charset="0"/>
                        <a:buNone/>
                      </a:pPr>
                      <a:r>
                        <a:rPr lang="en-GB" sz="1000" dirty="0">
                          <a:solidFill>
                            <a:srgbClr val="FF0000"/>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997210176"/>
                  </a:ext>
                </a:extLst>
              </a:tr>
              <a:tr h="641591">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srgbClr val="FF0000"/>
                          </a:solidFill>
                          <a:latin typeface="Bliss 2 Regular" panose="02000506030000020004" pitchFamily="50" charset="0"/>
                          <a:hlinkClick r:id="rId15"/>
                        </a:rPr>
                        <a:t>The Lucifer Effect: How Good People Turn Evil</a:t>
                      </a:r>
                      <a:r>
                        <a:rPr lang="en-GB" sz="1000">
                          <a:solidFill>
                            <a:srgbClr val="FF0000"/>
                          </a:solidFill>
                          <a:latin typeface="Bliss 2 Regular" panose="02000506030000020004" pitchFamily="50" charset="0"/>
                        </a:rPr>
                        <a:t> </a:t>
                      </a:r>
                      <a:r>
                        <a:rPr lang="en-US" sz="1000" b="0" i="0" kern="1200">
                          <a:solidFill>
                            <a:srgbClr val="FF0000"/>
                          </a:solidFill>
                          <a:effectLst/>
                          <a:latin typeface="Bliss 2 Regular" panose="02000506030000020004" pitchFamily="50" charset="0"/>
                          <a:ea typeface="+mn-ea"/>
                          <a:cs typeface="+mn-cs"/>
                        </a:rPr>
                        <a:t>(1)</a:t>
                      </a:r>
                      <a:endParaRPr lang="en-GB" sz="1000">
                        <a:solidFill>
                          <a:srgbClr val="FF0000"/>
                        </a:solidFill>
                        <a:latin typeface="Bliss 2 Regular" panose="02000506030000020004" pitchFamily="50" charset="0"/>
                      </a:endParaRPr>
                    </a:p>
                    <a:p>
                      <a:pPr lvl="0"/>
                      <a:r>
                        <a:rPr lang="en-GB" sz="1000">
                          <a:solidFill>
                            <a:schemeClr val="tx1"/>
                          </a:solidFill>
                          <a:latin typeface="Bliss 2 Regular" panose="02000506030000020004" pitchFamily="50" charset="0"/>
                        </a:rPr>
                        <a:t>Psychologist Philip Zimbardo challenges our conceptions of who we think we are and what we believe we will never do.</a:t>
                      </a:r>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latin typeface="Bliss 2 Regular" panose="02000506030000020004" pitchFamily="50" charset="0"/>
                        </a:rPr>
                        <a:t>TED</a:t>
                      </a:r>
                      <a:r>
                        <a:rPr lang="en-GB" sz="1000" b="1" baseline="0" dirty="0">
                          <a:latin typeface="Bliss 2 Regular" panose="02000506030000020004" pitchFamily="50" charset="0"/>
                        </a:rPr>
                        <a:t> Talks </a:t>
                      </a:r>
                      <a:r>
                        <a:rPr lang="en-US" sz="1000" b="0" i="0" kern="1200" dirty="0">
                          <a:solidFill>
                            <a:srgbClr val="FF0000"/>
                          </a:solidFill>
                          <a:effectLst/>
                          <a:latin typeface="Bliss 2 Regular" panose="02000506030000020004" pitchFamily="50" charset="0"/>
                          <a:ea typeface="+mn-ea"/>
                          <a:cs typeface="+mn-cs"/>
                        </a:rPr>
                        <a:t>(1)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tx1"/>
                          </a:solidFill>
                          <a:effectLst/>
                          <a:latin typeface="Bliss 2 Regular" panose="02000506030000020004" pitchFamily="50" charset="0"/>
                          <a:ea typeface="+mn-ea"/>
                          <a:cs typeface="+mn-cs"/>
                          <a:hlinkClick r:id="rId16"/>
                        </a:rPr>
                        <a:t>9 myths about psychology, debunked</a:t>
                      </a:r>
                      <a:endParaRPr lang="en-US" sz="1000" b="0" i="0" kern="1200" dirty="0">
                        <a:solidFill>
                          <a:schemeClr val="tx1"/>
                        </a:solidFill>
                        <a:effectLst/>
                        <a:latin typeface="Bliss 2 Regular" panose="02000506030000020004" pitchFamily="50"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tx1"/>
                          </a:solidFill>
                          <a:effectLst/>
                          <a:latin typeface="Bliss 2 Regular" panose="02000506030000020004" pitchFamily="50" charset="0"/>
                          <a:ea typeface="+mn-ea"/>
                          <a:cs typeface="+mn-cs"/>
                          <a:hlinkClick r:id="rId17"/>
                        </a:rPr>
                        <a:t>How reliable is your memory?</a:t>
                      </a:r>
                      <a:endParaRPr lang="en-US" sz="1000" b="0" i="0" kern="1200" dirty="0">
                        <a:solidFill>
                          <a:schemeClr val="tx1"/>
                        </a:solidFill>
                        <a:effectLst/>
                        <a:latin typeface="Bliss 2 Regular" panose="02000506030000020004" pitchFamily="50"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kern="1200" dirty="0">
                          <a:solidFill>
                            <a:schemeClr val="tx1"/>
                          </a:solidFill>
                          <a:effectLst/>
                          <a:latin typeface="Bliss 2 Regular" panose="02000506030000020004" pitchFamily="50" charset="0"/>
                          <a:ea typeface="+mn-ea"/>
                          <a:cs typeface="+mn-cs"/>
                          <a:hlinkClick r:id="rId18"/>
                        </a:rPr>
                        <a:t>The Psychology of evil</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hlinkClick r:id="rId19"/>
                        </a:rPr>
                        <a:t>The Bobo Doll</a:t>
                      </a:r>
                      <a:r>
                        <a:rPr lang="en-GB" sz="1000" dirty="0"/>
                        <a:t> </a:t>
                      </a:r>
                      <a:r>
                        <a:rPr lang="en-US" sz="1000" b="0" i="0" kern="1200" dirty="0">
                          <a:solidFill>
                            <a:srgbClr val="FF0000"/>
                          </a:solidFill>
                          <a:effectLst/>
                          <a:latin typeface="Bliss 2 Regular" panose="02000506030000020004" pitchFamily="50" charset="0"/>
                          <a:ea typeface="+mn-ea"/>
                          <a:cs typeface="+mn-cs"/>
                        </a:rPr>
                        <a:t>(1)</a:t>
                      </a:r>
                      <a:endParaRPr lang="en-GB" sz="1000" dirty="0"/>
                    </a:p>
                    <a:p>
                      <a:r>
                        <a:rPr lang="en-GB" sz="1000" dirty="0"/>
                        <a:t>Bandura's ground-breaking Bobo Doll experiment exposed the dangers of imitation.</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pPr marL="0" indent="0">
                        <a:buFont typeface="Arial" panose="020B0604020202020204" pitchFamily="34" charset="0"/>
                        <a:buNone/>
                      </a:pPr>
                      <a:r>
                        <a:rPr lang="en-GB" sz="1000" kern="1200" dirty="0">
                          <a:solidFill>
                            <a:schemeClr val="tx1"/>
                          </a:solidFill>
                          <a:effectLst/>
                          <a:latin typeface="Bliss 2 Regular" panose="02000506030000020004" pitchFamily="50" charset="0"/>
                          <a:ea typeface="+mn-ea"/>
                          <a:cs typeface="+mn-cs"/>
                        </a:rPr>
                        <a:t>Research one of the Psychological approaches listed below and produce a presentation which covers:</a:t>
                      </a:r>
                    </a:p>
                    <a:p>
                      <a:pPr marL="171450" indent="-171450">
                        <a:buFontTx/>
                        <a:buChar char="-"/>
                      </a:pPr>
                      <a:r>
                        <a:rPr lang="en-GB" sz="1000" kern="1200" dirty="0">
                          <a:solidFill>
                            <a:schemeClr val="tx1"/>
                          </a:solidFill>
                          <a:effectLst/>
                          <a:latin typeface="Bliss 2 Regular" panose="02000506030000020004" pitchFamily="50" charset="0"/>
                          <a:ea typeface="+mn-ea"/>
                          <a:cs typeface="+mn-cs"/>
                        </a:rPr>
                        <a:t>The main assumptions of the approach</a:t>
                      </a:r>
                    </a:p>
                    <a:p>
                      <a:pPr marL="171450" indent="-171450">
                        <a:buFontTx/>
                        <a:buChar char="-"/>
                      </a:pPr>
                      <a:r>
                        <a:rPr lang="en-GB" sz="1000" kern="1200" dirty="0">
                          <a:solidFill>
                            <a:schemeClr val="tx1"/>
                          </a:solidFill>
                          <a:effectLst/>
                          <a:latin typeface="Bliss 2 Regular" panose="02000506030000020004" pitchFamily="50" charset="0"/>
                          <a:ea typeface="+mn-ea"/>
                          <a:cs typeface="+mn-cs"/>
                        </a:rPr>
                        <a:t>The key concepts of the approach</a:t>
                      </a:r>
                    </a:p>
                    <a:p>
                      <a:pPr marL="171450" indent="-171450">
                        <a:buFontTx/>
                        <a:buChar char="-"/>
                      </a:pPr>
                      <a:r>
                        <a:rPr lang="en-GB" sz="1000" kern="1200" dirty="0">
                          <a:solidFill>
                            <a:schemeClr val="tx1"/>
                          </a:solidFill>
                          <a:effectLst/>
                          <a:latin typeface="Bliss 2 Regular" panose="02000506030000020004" pitchFamily="50" charset="0"/>
                          <a:ea typeface="+mn-ea"/>
                          <a:cs typeface="+mn-cs"/>
                        </a:rPr>
                        <a:t>The research methods used by the approach</a:t>
                      </a:r>
                    </a:p>
                    <a:p>
                      <a:pPr marL="171450" indent="-171450">
                        <a:buFontTx/>
                        <a:buChar char="-"/>
                      </a:pPr>
                      <a:r>
                        <a:rPr lang="en-GB" sz="1000" kern="1200" dirty="0">
                          <a:solidFill>
                            <a:schemeClr val="tx1"/>
                          </a:solidFill>
                          <a:effectLst/>
                          <a:latin typeface="Bliss 2 Regular" panose="02000506030000020004" pitchFamily="50" charset="0"/>
                          <a:ea typeface="+mn-ea"/>
                          <a:cs typeface="+mn-cs"/>
                        </a:rPr>
                        <a:t>The contributions of the approach</a:t>
                      </a:r>
                    </a:p>
                    <a:p>
                      <a:pPr marL="171450" indent="-171450">
                        <a:buFontTx/>
                        <a:buChar char="-"/>
                      </a:pPr>
                      <a:r>
                        <a:rPr lang="en-GB" sz="1000" kern="1200" dirty="0">
                          <a:solidFill>
                            <a:schemeClr val="tx1"/>
                          </a:solidFill>
                          <a:effectLst/>
                          <a:latin typeface="Bliss 2 Regular" panose="02000506030000020004" pitchFamily="50" charset="0"/>
                          <a:ea typeface="+mn-ea"/>
                          <a:cs typeface="+mn-cs"/>
                        </a:rPr>
                        <a:t>The strength and limitations of the approach</a:t>
                      </a:r>
                    </a:p>
                    <a:p>
                      <a:pPr marL="0" indent="0">
                        <a:buFontTx/>
                        <a:buNone/>
                      </a:pPr>
                      <a:endParaRPr lang="en-GB" sz="1000" kern="1200" dirty="0">
                        <a:solidFill>
                          <a:schemeClr val="tx1"/>
                        </a:solidFill>
                        <a:effectLst/>
                        <a:latin typeface="Bliss 2 Regular" panose="02000506030000020004" pitchFamily="50" charset="0"/>
                        <a:ea typeface="+mn-ea"/>
                        <a:cs typeface="+mn-cs"/>
                      </a:endParaRPr>
                    </a:p>
                    <a:p>
                      <a:pPr marL="0" indent="0">
                        <a:buFontTx/>
                        <a:buNone/>
                      </a:pPr>
                      <a:r>
                        <a:rPr lang="en-GB" sz="1000" kern="1200" dirty="0">
                          <a:solidFill>
                            <a:schemeClr val="tx1"/>
                          </a:solidFill>
                          <a:effectLst/>
                          <a:latin typeface="Bliss 2 Regular" panose="02000506030000020004" pitchFamily="50" charset="0"/>
                          <a:ea typeface="+mn-ea"/>
                          <a:cs typeface="+mn-cs"/>
                        </a:rPr>
                        <a:t>Psychological approaches:</a:t>
                      </a:r>
                    </a:p>
                    <a:p>
                      <a:pPr marL="0" indent="0">
                        <a:buFont typeface="Arial" panose="020B0604020202020204" pitchFamily="34" charset="0"/>
                        <a:buNone/>
                      </a:pPr>
                      <a:r>
                        <a:rPr lang="en-GB" sz="1000" kern="1200" dirty="0">
                          <a:solidFill>
                            <a:schemeClr val="tx1"/>
                          </a:solidFill>
                          <a:effectLst/>
                          <a:latin typeface="Bliss 2 Regular" panose="02000506030000020004" pitchFamily="50" charset="0"/>
                          <a:ea typeface="+mn-ea"/>
                          <a:cs typeface="+mn-cs"/>
                        </a:rPr>
                        <a:t>The Psychodynamic approach</a:t>
                      </a:r>
                    </a:p>
                    <a:p>
                      <a:pPr marL="0" indent="0">
                        <a:buFont typeface="Arial" panose="020B0604020202020204" pitchFamily="34" charset="0"/>
                        <a:buNone/>
                      </a:pPr>
                      <a:r>
                        <a:rPr lang="en-GB" sz="1000" kern="1200" dirty="0">
                          <a:solidFill>
                            <a:schemeClr val="tx1"/>
                          </a:solidFill>
                          <a:effectLst/>
                          <a:latin typeface="Bliss 2 Regular" panose="02000506030000020004" pitchFamily="50" charset="0"/>
                          <a:ea typeface="+mn-ea"/>
                          <a:cs typeface="+mn-cs"/>
                        </a:rPr>
                        <a:t>The behaviourist approach</a:t>
                      </a:r>
                    </a:p>
                    <a:p>
                      <a:pPr marL="0" indent="0">
                        <a:buFont typeface="Arial" panose="020B0604020202020204" pitchFamily="34" charset="0"/>
                        <a:buNone/>
                      </a:pPr>
                      <a:r>
                        <a:rPr lang="en-GB" sz="1000" kern="1200" dirty="0">
                          <a:solidFill>
                            <a:schemeClr val="tx1"/>
                          </a:solidFill>
                          <a:effectLst/>
                          <a:latin typeface="Bliss 2 Regular" panose="02000506030000020004" pitchFamily="50" charset="0"/>
                          <a:ea typeface="+mn-ea"/>
                          <a:cs typeface="+mn-cs"/>
                        </a:rPr>
                        <a:t>The humanistic approach</a:t>
                      </a:r>
                    </a:p>
                    <a:p>
                      <a:pPr marL="0" indent="0">
                        <a:buFont typeface="Arial" panose="020B0604020202020204" pitchFamily="34" charset="0"/>
                        <a:buNone/>
                      </a:pPr>
                      <a:r>
                        <a:rPr lang="en-GB" sz="1000" kern="1200" dirty="0">
                          <a:solidFill>
                            <a:schemeClr val="tx1"/>
                          </a:solidFill>
                          <a:effectLst/>
                          <a:latin typeface="Bliss 2 Regular" panose="02000506030000020004" pitchFamily="50" charset="0"/>
                          <a:ea typeface="+mn-ea"/>
                          <a:cs typeface="+mn-cs"/>
                        </a:rPr>
                        <a:t>The cognitive approach</a:t>
                      </a:r>
                    </a:p>
                    <a:p>
                      <a:pPr marL="0" indent="0">
                        <a:buFont typeface="Arial" panose="020B0604020202020204" pitchFamily="34" charset="0"/>
                        <a:buNone/>
                      </a:pPr>
                      <a:r>
                        <a:rPr lang="en-GB" sz="1000" kern="1200" dirty="0">
                          <a:solidFill>
                            <a:schemeClr val="tx1"/>
                          </a:solidFill>
                          <a:effectLst/>
                          <a:latin typeface="Bliss 2 Regular" panose="02000506030000020004" pitchFamily="50" charset="0"/>
                          <a:ea typeface="+mn-ea"/>
                          <a:cs typeface="+mn-cs"/>
                        </a:rPr>
                        <a:t>Social learning theory</a:t>
                      </a:r>
                    </a:p>
                    <a:p>
                      <a:pPr marL="0" indent="0">
                        <a:buFont typeface="Arial" panose="020B0604020202020204" pitchFamily="34" charset="0"/>
                        <a:buNone/>
                      </a:pPr>
                      <a:r>
                        <a:rPr lang="en-GB" sz="1000" kern="1200" dirty="0">
                          <a:solidFill>
                            <a:schemeClr val="tx1"/>
                          </a:solidFill>
                          <a:effectLst/>
                          <a:latin typeface="Bliss 2 Regular" panose="02000506030000020004" pitchFamily="50" charset="0"/>
                          <a:ea typeface="+mn-ea"/>
                          <a:cs typeface="+mn-cs"/>
                        </a:rPr>
                        <a:t>The biological approach</a:t>
                      </a:r>
                      <a:endParaRPr lang="en-GB" sz="1000" kern="1200" dirty="0">
                        <a:solidFill>
                          <a:srgbClr val="FF0000"/>
                        </a:solidFill>
                        <a:effectLst/>
                        <a:latin typeface="Bliss 2 Regular" panose="02000506030000020004" pitchFamily="50" charset="0"/>
                        <a:ea typeface="+mn-ea"/>
                        <a:cs typeface="+mn-cs"/>
                      </a:endParaRPr>
                    </a:p>
                    <a:p>
                      <a:pPr marL="0" indent="0" algn="r">
                        <a:buFont typeface="Arial" panose="020B0604020202020204" pitchFamily="34" charset="0"/>
                        <a:buNone/>
                      </a:pPr>
                      <a:r>
                        <a:rPr lang="en-GB" sz="1000" kern="1200" dirty="0">
                          <a:solidFill>
                            <a:srgbClr val="FF0000"/>
                          </a:solidFill>
                          <a:effectLst/>
                          <a:latin typeface="Bliss 2 Regular" panose="02000506030000020004" pitchFamily="50" charset="0"/>
                          <a:ea typeface="+mn-ea"/>
                          <a:cs typeface="+mn-cs"/>
                        </a:rPr>
                        <a:t>(4)</a:t>
                      </a:r>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201383154"/>
                  </a:ext>
                </a:extLst>
              </a:tr>
              <a:tr h="278953">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hlinkClick r:id="rId20"/>
                        </a:rPr>
                        <a:t>Case Study: HM - The Man Who Couldn't Remember</a:t>
                      </a:r>
                      <a:r>
                        <a:rPr lang="en-GB" sz="1000" dirty="0"/>
                        <a:t> </a:t>
                      </a:r>
                      <a:r>
                        <a:rPr lang="en-US" sz="1000" b="0" i="0" kern="1200" dirty="0">
                          <a:solidFill>
                            <a:srgbClr val="FF0000"/>
                          </a:solidFill>
                          <a:effectLst/>
                          <a:latin typeface="Bliss 2 Regular" panose="02000506030000020004" pitchFamily="50" charset="0"/>
                          <a:ea typeface="+mn-ea"/>
                          <a:cs typeface="+mn-cs"/>
                        </a:rPr>
                        <a:t>(1)</a:t>
                      </a:r>
                      <a:endParaRPr lang="en-GB" sz="1000" dirty="0"/>
                    </a:p>
                    <a:p>
                      <a:r>
                        <a:rPr lang="en-GB" sz="1000" dirty="0"/>
                        <a:t>Having lost his own memory, HM revealed how new memories are formed.</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49613722"/>
                  </a:ext>
                </a:extLst>
              </a:tr>
              <a:tr h="502115">
                <a:tc>
                  <a:txBody>
                    <a:bodyPr/>
                    <a:lstStyle/>
                    <a:p>
                      <a:pPr lvl="0"/>
                      <a:r>
                        <a:rPr lang="en-GB" sz="1000" kern="1200" dirty="0">
                          <a:solidFill>
                            <a:schemeClr val="dk1"/>
                          </a:solidFill>
                          <a:effectLst/>
                          <a:latin typeface="Bliss 2 Regular" panose="02000506030000020004" pitchFamily="50" charset="0"/>
                          <a:ea typeface="+mn-ea"/>
                          <a:cs typeface="+mn-cs"/>
                          <a:hlinkClick r:id="rId21"/>
                        </a:rPr>
                        <a:t>Elephants on Acid </a:t>
                      </a:r>
                      <a:r>
                        <a:rPr lang="en-US" sz="1000" b="0" i="0" kern="1200" dirty="0">
                          <a:solidFill>
                            <a:srgbClr val="FF0000"/>
                          </a:solidFill>
                          <a:effectLst/>
                          <a:latin typeface="Bliss 2 Regular" panose="02000506030000020004" pitchFamily="50" charset="0"/>
                          <a:ea typeface="+mn-ea"/>
                          <a:cs typeface="+mn-cs"/>
                        </a:rPr>
                        <a:t>(1)</a:t>
                      </a:r>
                    </a:p>
                    <a:p>
                      <a:pPr lvl="0"/>
                      <a:r>
                        <a:rPr lang="en-GB" sz="1000" kern="1200" dirty="0">
                          <a:solidFill>
                            <a:schemeClr val="dk1"/>
                          </a:solidFill>
                          <a:effectLst/>
                          <a:latin typeface="Bliss 2 Regular" panose="02000506030000020004" pitchFamily="50" charset="0"/>
                          <a:ea typeface="+mn-ea"/>
                          <a:cs typeface="+mn-cs"/>
                        </a:rPr>
                        <a:t>The craziest psychological experiments.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a:solidFill>
                            <a:schemeClr val="dk1"/>
                          </a:solidFill>
                          <a:effectLst/>
                          <a:latin typeface="Bliss 2 Regular" panose="02000506030000020004" pitchFamily="50" charset="0"/>
                          <a:ea typeface="+mn-ea"/>
                          <a:cs typeface="+mn-cs"/>
                          <a:hlinkClick r:id="rId22"/>
                        </a:rPr>
                        <a:t>Crash Course Psychology</a:t>
                      </a:r>
                      <a:r>
                        <a:rPr lang="en-US" sz="1000" b="0" i="0" kern="1200" dirty="0">
                          <a:solidFill>
                            <a:schemeClr val="dk1"/>
                          </a:solidFill>
                          <a:effectLst/>
                          <a:latin typeface="Bliss 2 Regular" panose="02000506030000020004" pitchFamily="50" charset="0"/>
                          <a:ea typeface="+mn-ea"/>
                          <a:cs typeface="+mn-cs"/>
                        </a:rPr>
                        <a:t> </a:t>
                      </a:r>
                      <a:r>
                        <a:rPr lang="en-US" sz="1000" b="0" i="0" kern="1200" dirty="0">
                          <a:solidFill>
                            <a:srgbClr val="FF0000"/>
                          </a:solidFill>
                          <a:effectLst/>
                          <a:latin typeface="Bliss 2 Regular" panose="02000506030000020004" pitchFamily="50" charset="0"/>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latin typeface="Bliss 2 Regular" panose="02000506030000020004" pitchFamily="50" charset="0"/>
                        </a:rPr>
                        <a:t>A playlist of informative </a:t>
                      </a:r>
                      <a:br>
                        <a:rPr lang="en-GB" sz="1000" b="0" dirty="0">
                          <a:latin typeface="Bliss 2 Regular" panose="02000506030000020004" pitchFamily="50" charset="0"/>
                        </a:rPr>
                      </a:br>
                      <a:r>
                        <a:rPr lang="en-GB" sz="1000" b="0" dirty="0">
                          <a:latin typeface="Bliss 2 Regular" panose="02000506030000020004" pitchFamily="50" charset="0"/>
                        </a:rPr>
                        <a:t>videos.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endParaRPr lang="en-GB"/>
                    </a:p>
                  </a:txBody>
                  <a:tcPr/>
                </a:tc>
                <a:extLst>
                  <a:ext uri="{0D108BD9-81ED-4DB2-BD59-A6C34878D82A}">
                    <a16:rowId xmlns:a16="http://schemas.microsoft.com/office/drawing/2014/main" val="1770959898"/>
                  </a:ext>
                </a:extLst>
              </a:tr>
              <a:tr h="781067">
                <a:tc>
                  <a:txBody>
                    <a:bodyPr/>
                    <a:lstStyle/>
                    <a:p>
                      <a:r>
                        <a:rPr lang="en-GB" sz="1000" b="0" i="0" kern="1200" dirty="0">
                          <a:solidFill>
                            <a:srgbClr val="FF0000"/>
                          </a:solidFill>
                          <a:effectLst/>
                          <a:latin typeface="Bliss 2 Regular" panose="02000506030000020004" pitchFamily="50" charset="0"/>
                          <a:ea typeface="+mn-ea"/>
                          <a:cs typeface="+mn-cs"/>
                          <a:hlinkClick r:id="rId23"/>
                        </a:rPr>
                        <a:t>The Little Book of Psychology: An Introduction to the Key Psychologists and Theories You Need to Know</a:t>
                      </a:r>
                      <a:r>
                        <a:rPr lang="en-GB" sz="1000" b="0" i="0" kern="1200" dirty="0">
                          <a:solidFill>
                            <a:srgbClr val="FF0000"/>
                          </a:solidFill>
                          <a:effectLst/>
                          <a:latin typeface="Bliss 2 Regular" panose="02000506030000020004" pitchFamily="50" charset="0"/>
                          <a:ea typeface="+mn-ea"/>
                          <a:cs typeface="+mn-cs"/>
                        </a:rPr>
                        <a:t> </a:t>
                      </a:r>
                      <a:r>
                        <a:rPr lang="en-US" sz="1000" b="0" i="0" kern="1200" dirty="0">
                          <a:solidFill>
                            <a:srgbClr val="FF0000"/>
                          </a:solidFill>
                          <a:effectLst/>
                          <a:latin typeface="Bliss 2 Regular" panose="02000506030000020004" pitchFamily="50" charset="0"/>
                          <a:ea typeface="+mn-ea"/>
                          <a:cs typeface="+mn-cs"/>
                        </a:rPr>
                        <a:t>(1) </a:t>
                      </a:r>
                      <a:r>
                        <a:rPr lang="en-US" sz="1000" b="0" i="0" kern="1200" dirty="0">
                          <a:solidFill>
                            <a:schemeClr val="tx1"/>
                          </a:solidFill>
                          <a:effectLst/>
                          <a:latin typeface="Bliss 2 Regular" panose="02000506030000020004" pitchFamily="50" charset="0"/>
                          <a:ea typeface="+mn-ea"/>
                          <a:cs typeface="+mn-cs"/>
                        </a:rPr>
                        <a:t>An introduction </a:t>
                      </a:r>
                      <a:r>
                        <a:rPr lang="en-GB" sz="1000" dirty="0">
                          <a:solidFill>
                            <a:schemeClr val="tx1"/>
                          </a:solidFill>
                          <a:latin typeface="Bliss 2 Regular" panose="02000506030000020004" pitchFamily="50" charset="0"/>
                        </a:rPr>
                        <a:t>to the key thinkers, themes and theories in Psychology.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kern="1200" dirty="0">
                          <a:solidFill>
                            <a:schemeClr val="dk1"/>
                          </a:solidFill>
                          <a:effectLst/>
                          <a:latin typeface="Bliss 2 Regular" panose="02000506030000020004" pitchFamily="50" charset="0"/>
                          <a:ea typeface="+mn-ea"/>
                          <a:cs typeface="+mn-cs"/>
                          <a:hlinkClick r:id="rId24"/>
                        </a:rPr>
                        <a:t>Three identical strangers </a:t>
                      </a:r>
                      <a:r>
                        <a:rPr lang="en-GB" sz="1000" b="0" kern="1200" dirty="0">
                          <a:solidFill>
                            <a:schemeClr val="dk1"/>
                          </a:solidFill>
                          <a:effectLst/>
                          <a:latin typeface="Bliss 2 Regular" panose="02000506030000020004" pitchFamily="50" charset="0"/>
                          <a:ea typeface="+mn-ea"/>
                          <a:cs typeface="+mn-cs"/>
                        </a:rPr>
                        <a:t> </a:t>
                      </a:r>
                      <a:r>
                        <a:rPr lang="en-US" sz="1000" b="0" i="0" kern="1200" dirty="0">
                          <a:solidFill>
                            <a:srgbClr val="FF0000"/>
                          </a:solidFill>
                          <a:effectLst/>
                          <a:latin typeface="Bliss 2 Regular" panose="02000506030000020004" pitchFamily="50" charset="0"/>
                          <a:ea typeface="+mn-ea"/>
                          <a:cs typeface="+mn-cs"/>
                        </a:rPr>
                        <a:t>(3)</a:t>
                      </a:r>
                    </a:p>
                    <a:p>
                      <a:r>
                        <a:rPr lang="en-GB" sz="1000" dirty="0">
                          <a:latin typeface="Bliss 2 Regular" panose="02000506030000020004"/>
                        </a:rPr>
                        <a:t>Identical triplets separated at birth reunite and unearth an unimaginable secret that has radical repercussions.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latin typeface="Bliss 2 Regular" panose="02000506030000020004"/>
                          <a:hlinkClick r:id="rId25"/>
                        </a:rPr>
                        <a:t>The Boy Raised as a Girl</a:t>
                      </a:r>
                      <a:r>
                        <a:rPr lang="en-GB" sz="1000" dirty="0">
                          <a:latin typeface="Bliss 2 Regular" panose="02000506030000020004"/>
                        </a:rPr>
                        <a:t> </a:t>
                      </a:r>
                      <a:r>
                        <a:rPr lang="en-US" sz="1000" b="0" i="0" kern="1200" dirty="0">
                          <a:solidFill>
                            <a:srgbClr val="FF0000"/>
                          </a:solidFill>
                          <a:effectLst/>
                          <a:latin typeface="Bliss 2 Regular" panose="02000506030000020004" pitchFamily="50" charset="0"/>
                          <a:ea typeface="+mn-ea"/>
                          <a:cs typeface="+mn-cs"/>
                        </a:rPr>
                        <a:t>(1)</a:t>
                      </a:r>
                      <a:endParaRPr lang="en-GB" sz="1000" dirty="0">
                        <a:latin typeface="Bliss 2 Regular" panose="02000506030000020004"/>
                      </a:endParaRPr>
                    </a:p>
                    <a:p>
                      <a:r>
                        <a:rPr lang="en-GB" sz="1000" dirty="0">
                          <a:latin typeface="Bliss 2 Regular" panose="02000506030000020004"/>
                        </a:rPr>
                        <a:t>For decades the John/Joan case ‘proved’ that nurture dictates gender identity. In fact, the case was not a success and hid a personal tragedy.</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r>
                        <a:rPr lang="en-GB" sz="1000" b="1" dirty="0">
                          <a:latin typeface="Bliss 2 Regular" panose="02000506030000020004" pitchFamily="50" charset="0"/>
                        </a:rPr>
                        <a:t>Bethlehem Museum of the Mind </a:t>
                      </a:r>
                      <a:r>
                        <a:rPr lang="en-GB" sz="1000" b="0" dirty="0">
                          <a:solidFill>
                            <a:srgbClr val="FF0000"/>
                          </a:solidFill>
                          <a:latin typeface="Bliss 2 Regular" panose="02000506030000020004" pitchFamily="50" charset="0"/>
                        </a:rPr>
                        <a:t>(6) </a:t>
                      </a:r>
                      <a:r>
                        <a:rPr lang="en-GB" sz="900" b="0" u="sng" dirty="0">
                          <a:solidFill>
                            <a:schemeClr val="tx1"/>
                          </a:solidFill>
                          <a:latin typeface="Bliss 2 Regular" panose="02000506030000020004" pitchFamily="50" charset="0"/>
                        </a:rPr>
                        <a:t>(Virtual work available)</a:t>
                      </a:r>
                    </a:p>
                    <a:p>
                      <a:r>
                        <a:rPr lang="en-GB" sz="1000" dirty="0">
                          <a:latin typeface="Bliss 2 Regular" panose="02000506030000020004" pitchFamily="50" charset="0"/>
                        </a:rPr>
                        <a:t>Explore the history of mental healthcare and create your own art work inspired by past patients of Bethlehem Hospital – the UK’s oldest residential psychiatric hospital.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63968444"/>
                  </a:ext>
                </a:extLst>
              </a:tr>
              <a:tr h="139476">
                <a:tc rowSpan="3">
                  <a:txBody>
                    <a:bodyPr/>
                    <a:lstStyle/>
                    <a:p>
                      <a:r>
                        <a:rPr lang="en-GB" sz="1000" baseline="0">
                          <a:latin typeface="Bliss 2 Regular" panose="02000506030000020004" pitchFamily="50" charset="0"/>
                          <a:hlinkClick r:id="rId26"/>
                        </a:rPr>
                        <a:t>The Psychology Book</a:t>
                      </a:r>
                      <a:r>
                        <a:rPr lang="en-GB" sz="1000" baseline="0">
                          <a:latin typeface="Bliss 2 Regular" panose="02000506030000020004" pitchFamily="50" charset="0"/>
                        </a:rPr>
                        <a:t> </a:t>
                      </a:r>
                      <a:r>
                        <a:rPr lang="en-US" sz="1000" b="0" i="0" kern="1200">
                          <a:solidFill>
                            <a:srgbClr val="FF0000"/>
                          </a:solidFill>
                          <a:effectLst/>
                          <a:latin typeface="Bliss 2 Regular" panose="02000506030000020004" pitchFamily="50" charset="0"/>
                          <a:ea typeface="+mn-ea"/>
                          <a:cs typeface="+mn-cs"/>
                        </a:rPr>
                        <a:t>(1)</a:t>
                      </a:r>
                    </a:p>
                    <a:p>
                      <a:r>
                        <a:rPr lang="en-GB" sz="1000">
                          <a:solidFill>
                            <a:schemeClr val="tx1"/>
                          </a:solidFill>
                          <a:latin typeface="Bliss 2 Regular" panose="02000506030000020004" pitchFamily="50" charset="0"/>
                        </a:rPr>
                        <a:t>The Psychology Book is your visual guide to the complex and fascinating world of human behaviour.</a:t>
                      </a:r>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dk1"/>
                          </a:solidFill>
                          <a:effectLst/>
                          <a:latin typeface="Bliss 2 Regular" panose="02000506030000020004" pitchFamily="50" charset="0"/>
                          <a:ea typeface="+mn-ea"/>
                          <a:cs typeface="+mn-cs"/>
                          <a:hlinkClick r:id="rId27"/>
                        </a:rPr>
                        <a:t>The Brain with David Eagleman - What Is Reality</a:t>
                      </a:r>
                      <a:r>
                        <a:rPr lang="en-GB" sz="1000" b="0" i="0" kern="1200" dirty="0">
                          <a:solidFill>
                            <a:schemeClr val="dk1"/>
                          </a:solidFill>
                          <a:effectLst/>
                          <a:latin typeface="Bliss 2 Regular" panose="02000506030000020004" pitchFamily="50" charset="0"/>
                          <a:ea typeface="+mn-ea"/>
                          <a:cs typeface="+mn-cs"/>
                        </a:rPr>
                        <a:t> </a:t>
                      </a:r>
                      <a:r>
                        <a:rPr lang="en-US" sz="1000" b="0" i="0" kern="1200" dirty="0">
                          <a:solidFill>
                            <a:srgbClr val="FF0000"/>
                          </a:solidFill>
                          <a:effectLst/>
                          <a:latin typeface="Bliss 2 Regular" panose="02000506030000020004" pitchFamily="50" charset="0"/>
                          <a:ea typeface="+mn-ea"/>
                          <a:cs typeface="+mn-cs"/>
                        </a:rPr>
                        <a:t>(1)</a:t>
                      </a:r>
                      <a:endParaRPr lang="en-GB" sz="1000" b="0" i="0" kern="1200" dirty="0">
                        <a:solidFill>
                          <a:schemeClr val="dk1"/>
                        </a:solidFill>
                        <a:effectLst/>
                        <a:latin typeface="Bliss 2 Regular" panose="02000506030000020004" pitchFamily="50" charset="0"/>
                        <a:ea typeface="+mn-ea"/>
                        <a:cs typeface="+mn-cs"/>
                      </a:endParaRPr>
                    </a:p>
                    <a:p>
                      <a:r>
                        <a:rPr lang="en-GB" sz="1000" dirty="0">
                          <a:latin typeface="Bliss 2 Regular" panose="02000506030000020004"/>
                        </a:rPr>
                        <a:t>Dr David Eagleman explores how the brain, locked in silence and darkness, conjures up the world we all take for granted.</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340869094"/>
                  </a:ext>
                </a:extLst>
              </a:tr>
              <a:tr h="278953">
                <a:tc vMerge="1">
                  <a:txBody>
                    <a:bodyPr/>
                    <a:lstStyle/>
                    <a:p>
                      <a:endParaRPr lang="en-GB"/>
                    </a:p>
                  </a:txBody>
                  <a:tcPr/>
                </a:tc>
                <a:tc vMerge="1">
                  <a:txBody>
                    <a:bodyPr/>
                    <a:lstStyle/>
                    <a:p>
                      <a:endParaRPr lang="en-GB"/>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hlinkClick r:id="rId28"/>
                        </a:rPr>
                        <a:t>Case Study: The Man with a Hole in His Head</a:t>
                      </a:r>
                      <a:r>
                        <a:rPr lang="en-GB" sz="1000" dirty="0"/>
                        <a:t> </a:t>
                      </a:r>
                      <a:r>
                        <a:rPr lang="en-US" sz="1000" b="0" i="0" kern="1200" dirty="0">
                          <a:solidFill>
                            <a:srgbClr val="FF0000"/>
                          </a:solidFill>
                          <a:effectLst/>
                          <a:latin typeface="Bliss 2 Regular" panose="02000506030000020004" pitchFamily="50" charset="0"/>
                          <a:ea typeface="+mn-ea"/>
                          <a:cs typeface="+mn-cs"/>
                        </a:rPr>
                        <a:t>(1)</a:t>
                      </a:r>
                      <a:endParaRPr lang="en-GB" sz="1000" dirty="0"/>
                    </a:p>
                    <a:p>
                      <a:r>
                        <a:rPr lang="en-GB" sz="1000" dirty="0"/>
                        <a:t>Phineas Gage survived a bizarre accident that changed him - and the study of neuroscience.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003057396"/>
                  </a:ext>
                </a:extLst>
              </a:tr>
              <a:tr h="502115">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endParaRPr lang="en-GB"/>
                    </a:p>
                  </a:txBody>
                  <a:tcPr>
                    <a:lnT w="12700" cap="flat" cmpd="sng" algn="ctr">
                      <a:solidFill>
                        <a:schemeClr val="tx1"/>
                      </a:solidFill>
                      <a:prstDash val="solid"/>
                      <a:round/>
                      <a:headEnd type="none" w="med" len="med"/>
                      <a:tailEnd type="none" w="med" len="med"/>
                    </a:lnT>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latin typeface="Bliss 2 Regular" panose="02000506030000020004" pitchFamily="50" charset="0"/>
                        </a:rPr>
                        <a:t>Freud Museum London </a:t>
                      </a:r>
                      <a:r>
                        <a:rPr lang="en-GB" sz="1000" dirty="0">
                          <a:solidFill>
                            <a:srgbClr val="FF0000"/>
                          </a:solidFill>
                          <a:latin typeface="Bliss 2 Regular" panose="02000506030000020004" pitchFamily="50" charset="0"/>
                        </a:rPr>
                        <a:t>(1)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The home of Freud, the founder of psychoanalysis.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903739341"/>
                  </a:ext>
                </a:extLst>
              </a:tr>
            </a:tbl>
          </a:graphicData>
        </a:graphic>
      </p:graphicFrame>
      <p:pic>
        <p:nvPicPr>
          <p:cNvPr id="13" name="Picture 12"/>
          <p:cNvPicPr>
            <a:picLocks noChangeAspect="1"/>
          </p:cNvPicPr>
          <p:nvPr/>
        </p:nvPicPr>
        <p:blipFill rotWithShape="1">
          <a:blip r:embed="rId29"/>
          <a:srcRect l="25008" t="17288" r="25008" b="24559"/>
          <a:stretch/>
        </p:blipFill>
        <p:spPr>
          <a:xfrm>
            <a:off x="5156923" y="338863"/>
            <a:ext cx="247260" cy="247260"/>
          </a:xfrm>
          <a:prstGeom prst="rect">
            <a:avLst/>
          </a:prstGeom>
        </p:spPr>
      </p:pic>
      <p:pic>
        <p:nvPicPr>
          <p:cNvPr id="17" name="Picture 16">
            <a:extLst>
              <a:ext uri="{FF2B5EF4-FFF2-40B4-BE49-F238E27FC236}">
                <a16:creationId xmlns:a16="http://schemas.microsoft.com/office/drawing/2014/main" id="{BCBD11C0-89E7-4555-A80C-487F8146E0CA}"/>
              </a:ext>
            </a:extLst>
          </p:cNvPr>
          <p:cNvPicPr>
            <a:picLocks noChangeAspect="1"/>
          </p:cNvPicPr>
          <p:nvPr/>
        </p:nvPicPr>
        <p:blipFill rotWithShape="1">
          <a:blip r:embed="rId29"/>
          <a:srcRect l="25008" t="17288" r="25008" b="24559"/>
          <a:stretch/>
        </p:blipFill>
        <p:spPr>
          <a:xfrm>
            <a:off x="1827414" y="1329115"/>
            <a:ext cx="247260" cy="247260"/>
          </a:xfrm>
          <a:prstGeom prst="rect">
            <a:avLst/>
          </a:prstGeom>
        </p:spPr>
      </p:pic>
      <p:pic>
        <p:nvPicPr>
          <p:cNvPr id="12" name="Picture 11">
            <a:extLst>
              <a:ext uri="{FF2B5EF4-FFF2-40B4-BE49-F238E27FC236}">
                <a16:creationId xmlns:a16="http://schemas.microsoft.com/office/drawing/2014/main" id="{FBADCD03-2D9C-4032-A715-8F660A2DAD73}"/>
              </a:ext>
            </a:extLst>
          </p:cNvPr>
          <p:cNvPicPr>
            <a:picLocks noChangeAspect="1"/>
          </p:cNvPicPr>
          <p:nvPr/>
        </p:nvPicPr>
        <p:blipFill rotWithShape="1">
          <a:blip r:embed="rId29"/>
          <a:srcRect l="25008" t="17288" r="25008" b="24559"/>
          <a:stretch/>
        </p:blipFill>
        <p:spPr>
          <a:xfrm>
            <a:off x="7430488" y="6001294"/>
            <a:ext cx="247260" cy="247260"/>
          </a:xfrm>
          <a:prstGeom prst="rect">
            <a:avLst/>
          </a:prstGeom>
        </p:spPr>
      </p:pic>
      <p:pic>
        <p:nvPicPr>
          <p:cNvPr id="18" name="Picture 17">
            <a:extLst>
              <a:ext uri="{FF2B5EF4-FFF2-40B4-BE49-F238E27FC236}">
                <a16:creationId xmlns:a16="http://schemas.microsoft.com/office/drawing/2014/main" id="{46F8A4FD-C647-407A-9F75-203B35C23110}"/>
              </a:ext>
            </a:extLst>
          </p:cNvPr>
          <p:cNvPicPr>
            <a:picLocks noChangeAspect="1"/>
          </p:cNvPicPr>
          <p:nvPr/>
        </p:nvPicPr>
        <p:blipFill rotWithShape="1">
          <a:blip r:embed="rId29"/>
          <a:srcRect l="25008" t="17288" r="25008" b="24559"/>
          <a:stretch/>
        </p:blipFill>
        <p:spPr>
          <a:xfrm>
            <a:off x="7279907" y="4609602"/>
            <a:ext cx="247260" cy="247260"/>
          </a:xfrm>
          <a:prstGeom prst="rect">
            <a:avLst/>
          </a:prstGeom>
        </p:spPr>
      </p:pic>
      <p:pic>
        <p:nvPicPr>
          <p:cNvPr id="19" name="Picture 18">
            <a:extLst>
              <a:ext uri="{FF2B5EF4-FFF2-40B4-BE49-F238E27FC236}">
                <a16:creationId xmlns:a16="http://schemas.microsoft.com/office/drawing/2014/main" id="{C395C1BB-FF84-4BA9-9834-720A1955330C}"/>
              </a:ext>
            </a:extLst>
          </p:cNvPr>
          <p:cNvPicPr>
            <a:picLocks noChangeAspect="1"/>
          </p:cNvPicPr>
          <p:nvPr/>
        </p:nvPicPr>
        <p:blipFill rotWithShape="1">
          <a:blip r:embed="rId29"/>
          <a:srcRect l="25008" t="17288" r="25008" b="24559"/>
          <a:stretch/>
        </p:blipFill>
        <p:spPr>
          <a:xfrm>
            <a:off x="9297489" y="3305385"/>
            <a:ext cx="247260" cy="247260"/>
          </a:xfrm>
          <a:prstGeom prst="rect">
            <a:avLst/>
          </a:prstGeom>
        </p:spPr>
      </p:pic>
    </p:spTree>
    <p:extLst>
      <p:ext uri="{BB962C8B-B14F-4D97-AF65-F5344CB8AC3E}">
        <p14:creationId xmlns:p14="http://schemas.microsoft.com/office/powerpoint/2010/main" val="412743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5"/>
          <p:cNvSpPr>
            <a:spLocks noChangeArrowheads="1"/>
          </p:cNvSpPr>
          <p:nvPr/>
        </p:nvSpPr>
        <p:spPr bwMode="auto">
          <a:xfrm>
            <a:off x="5164586" y="447676"/>
            <a:ext cx="4612950" cy="1855576"/>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ea typeface="Times New Roman" panose="02020603050405020304" pitchFamily="18" charset="0"/>
              </a:rPr>
              <a:t>Would you/would you not recommend it? Why?</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ea typeface="Times New Roman" panose="02020603050405020304" pitchFamily="18" charset="0"/>
              </a:rPr>
              <a:t>Rating: </a:t>
            </a:r>
            <a:endParaRPr kumimoji="0" lang="en-US" altLang="en-US" sz="1200" b="0" i="0" u="none" strike="noStrike" cap="none" normalizeH="0" baseline="0" dirty="0">
              <a:ln>
                <a:noFill/>
              </a:ln>
              <a:solidFill>
                <a:schemeClr val="tx1"/>
              </a:solidFill>
              <a:effectLst/>
            </a:endParaRPr>
          </a:p>
        </p:txBody>
      </p:sp>
      <p:sp>
        <p:nvSpPr>
          <p:cNvPr id="8" name="AutoShape 18"/>
          <p:cNvSpPr>
            <a:spLocks noChangeArrowheads="1"/>
          </p:cNvSpPr>
          <p:nvPr/>
        </p:nvSpPr>
        <p:spPr bwMode="auto">
          <a:xfrm>
            <a:off x="184598" y="4491038"/>
            <a:ext cx="4914900" cy="2054064"/>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Century Gothic" panose="020B0502020202020204" pitchFamily="34" charset="0"/>
              </a:rPr>
              <a:t>How does it link to this subject and why is it important?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AutoShape 4"/>
          <p:cNvSpPr>
            <a:spLocks noChangeArrowheads="1"/>
          </p:cNvSpPr>
          <p:nvPr/>
        </p:nvSpPr>
        <p:spPr bwMode="auto">
          <a:xfrm>
            <a:off x="184598" y="1829966"/>
            <a:ext cx="4914900" cy="25146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What </a:t>
            </a:r>
            <a:r>
              <a:rPr lang="en-US" altLang="en-US" sz="1200" dirty="0">
                <a:latin typeface="Century Gothic" panose="020B0502020202020204" pitchFamily="34" charset="0"/>
                <a:ea typeface="Times New Roman" panose="02020603050405020304" pitchFamily="18" charset="0"/>
              </a:rPr>
              <a:t>was it</a:t>
            </a: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 about?</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AutoShape 17"/>
          <p:cNvSpPr>
            <a:spLocks noChangeArrowheads="1"/>
          </p:cNvSpPr>
          <p:nvPr/>
        </p:nvSpPr>
        <p:spPr bwMode="auto">
          <a:xfrm>
            <a:off x="5099498" y="2303252"/>
            <a:ext cx="4667050" cy="424185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sz="1200" dirty="0"/>
              <a:t>What did you find particularly interesting/inspiring/shocking? Has this changed your opinion?</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r>
              <a:rPr lang="en-GB" sz="1200" dirty="0"/>
              <a:t>What would you like to learn more about? </a:t>
            </a:r>
          </a:p>
        </p:txBody>
      </p:sp>
      <p:sp>
        <p:nvSpPr>
          <p:cNvPr id="11" name="Text Box 9"/>
          <p:cNvSpPr txBox="1">
            <a:spLocks noChangeArrowheads="1"/>
          </p:cNvSpPr>
          <p:nvPr/>
        </p:nvSpPr>
        <p:spPr bwMode="auto">
          <a:xfrm>
            <a:off x="1814286" y="33574"/>
            <a:ext cx="6094727" cy="3678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4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(1)</a:t>
            </a:r>
            <a:r>
              <a:rPr kumimoji="0" lang="en-US" altLang="en-US" sz="2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 Book/Journal/Podcast/Film/Visit</a:t>
            </a:r>
            <a:r>
              <a:rPr kumimoji="0" lang="en-US" altLang="en-US" sz="2400" b="1" i="0" u="none" strike="noStrike" cap="none" normalizeH="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en-US" sz="24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Review</a:t>
            </a:r>
            <a:endParaRPr kumimoji="0" lang="en-US" altLang="en-US"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3" name="Text Box 8"/>
          <p:cNvSpPr txBox="1">
            <a:spLocks noChangeArrowheads="1"/>
          </p:cNvSpPr>
          <p:nvPr/>
        </p:nvSpPr>
        <p:spPr bwMode="auto">
          <a:xfrm>
            <a:off x="298898" y="604838"/>
            <a:ext cx="4800600" cy="9445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Century Gothic" panose="020B0502020202020204" pitchFamily="34" charset="0"/>
                <a:ea typeface="Times New Roman" panose="02020603050405020304" pitchFamily="18" charset="0"/>
              </a:rPr>
              <a:t>R</a:t>
            </a: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eview by: ___________________________________________</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Title: _______________________________________________________</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Author: 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a:latin typeface="Century Gothic" panose="020B0502020202020204" pitchFamily="34" charset="0"/>
              </a:rPr>
              <a:t>Review of (please circle)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entury Gothic" panose="020B0502020202020204" pitchFamily="34" charset="0"/>
              </a:rPr>
              <a:t>Book      Journal      Podcast</a:t>
            </a:r>
            <a:r>
              <a:rPr kumimoji="0" lang="en-US" altLang="en-US" sz="1200" b="0" i="0" u="none" strike="noStrike" cap="none" normalizeH="0" dirty="0">
                <a:ln>
                  <a:noFill/>
                </a:ln>
                <a:solidFill>
                  <a:schemeClr val="tx1"/>
                </a:solidFill>
                <a:effectLst/>
                <a:latin typeface="Century Gothic" panose="020B0502020202020204" pitchFamily="34" charset="0"/>
              </a:rPr>
              <a:t>          Film         Documentary</a:t>
            </a:r>
            <a:endParaRPr kumimoji="0" lang="en-US" altLang="en-US" sz="1200" b="0" i="0" u="none" strike="noStrike" cap="none" normalizeH="0" baseline="0" dirty="0">
              <a:ln>
                <a:noFill/>
              </a:ln>
              <a:solidFill>
                <a:schemeClr val="tx1"/>
              </a:solidFill>
              <a:effectLst/>
            </a:endParaRPr>
          </a:p>
        </p:txBody>
      </p:sp>
      <p:sp>
        <p:nvSpPr>
          <p:cNvPr id="14" name="AutoShape 7"/>
          <p:cNvSpPr>
            <a:spLocks noChangeArrowheads="1"/>
          </p:cNvSpPr>
          <p:nvPr/>
        </p:nvSpPr>
        <p:spPr bwMode="auto">
          <a:xfrm>
            <a:off x="241748" y="460326"/>
            <a:ext cx="4914900" cy="1312490"/>
          </a:xfrm>
          <a:prstGeom prst="flowChartAlternateProcess">
            <a:avLst/>
          </a:prstGeom>
          <a:solidFill>
            <a:srgbClr val="FFFFFF">
              <a:alpha val="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 name="Rectangle 19"/>
          <p:cNvSpPr>
            <a:spLocks noChangeArrowheads="1"/>
          </p:cNvSpPr>
          <p:nvPr/>
        </p:nvSpPr>
        <p:spPr bwMode="auto">
          <a:xfrm>
            <a:off x="54422" y="0"/>
            <a:ext cx="506090" cy="6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23" name="AutoShape 14"/>
          <p:cNvSpPr>
            <a:spLocks noChangeArrowheads="1"/>
          </p:cNvSpPr>
          <p:nvPr/>
        </p:nvSpPr>
        <p:spPr bwMode="auto">
          <a:xfrm>
            <a:off x="5364753" y="988802"/>
            <a:ext cx="37719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AutoShape 13"/>
          <p:cNvSpPr>
            <a:spLocks noChangeArrowheads="1"/>
          </p:cNvSpPr>
          <p:nvPr/>
        </p:nvSpPr>
        <p:spPr bwMode="auto">
          <a:xfrm>
            <a:off x="58200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5" name="AutoShape 12"/>
          <p:cNvSpPr>
            <a:spLocks noChangeArrowheads="1"/>
          </p:cNvSpPr>
          <p:nvPr/>
        </p:nvSpPr>
        <p:spPr bwMode="auto">
          <a:xfrm>
            <a:off x="62772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6" name="AutoShape 11"/>
          <p:cNvSpPr>
            <a:spLocks noChangeArrowheads="1"/>
          </p:cNvSpPr>
          <p:nvPr/>
        </p:nvSpPr>
        <p:spPr bwMode="auto">
          <a:xfrm>
            <a:off x="67344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 name="AutoShape 10"/>
          <p:cNvSpPr>
            <a:spLocks noChangeArrowheads="1"/>
          </p:cNvSpPr>
          <p:nvPr/>
        </p:nvSpPr>
        <p:spPr bwMode="auto">
          <a:xfrm>
            <a:off x="7207235" y="988802"/>
            <a:ext cx="311727"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42786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88441"/>
            <a:ext cx="8915400" cy="418058"/>
          </a:xfrm>
        </p:spPr>
        <p:txBody>
          <a:bodyPr>
            <a:noAutofit/>
          </a:bodyPr>
          <a:lstStyle/>
          <a:p>
            <a:r>
              <a:rPr lang="en-US" sz="2400" b="1" dirty="0">
                <a:solidFill>
                  <a:srgbClr val="FF0000"/>
                </a:solidFill>
              </a:rPr>
              <a:t>(2) </a:t>
            </a:r>
            <a:r>
              <a:rPr lang="en-US" sz="2400" b="1" dirty="0"/>
              <a:t>Crash Course Psychology</a:t>
            </a:r>
            <a:endParaRPr lang="en-GB" sz="5400" dirty="0"/>
          </a:p>
        </p:txBody>
      </p:sp>
      <p:sp>
        <p:nvSpPr>
          <p:cNvPr id="3" name="Content Placeholder 2"/>
          <p:cNvSpPr>
            <a:spLocks noGrp="1"/>
          </p:cNvSpPr>
          <p:nvPr>
            <p:ph idx="1"/>
          </p:nvPr>
        </p:nvSpPr>
        <p:spPr>
          <a:xfrm>
            <a:off x="495300" y="1003382"/>
            <a:ext cx="8915400" cy="3775846"/>
          </a:xfrm>
        </p:spPr>
        <p:txBody>
          <a:bodyPr>
            <a:normAutofit/>
          </a:bodyPr>
          <a:lstStyle/>
          <a:p>
            <a:pPr marL="0" indent="0">
              <a:spcBef>
                <a:spcPts val="0"/>
              </a:spcBef>
              <a:buNone/>
            </a:pPr>
            <a:r>
              <a:rPr lang="en-US" sz="1600" dirty="0"/>
              <a:t>Select </a:t>
            </a:r>
            <a:r>
              <a:rPr lang="en-US" sz="1600" b="1" u="sng" dirty="0"/>
              <a:t>at least </a:t>
            </a:r>
            <a:r>
              <a:rPr lang="en-US" sz="1600" dirty="0"/>
              <a:t>three of the videos in the playlist that most interest you (you are always encouraged to watch more!)</a:t>
            </a:r>
          </a:p>
          <a:p>
            <a:pPr marL="0" indent="0">
              <a:spcBef>
                <a:spcPts val="0"/>
              </a:spcBef>
              <a:buNone/>
            </a:pPr>
            <a:endParaRPr lang="en-US" sz="1600" dirty="0"/>
          </a:p>
          <a:p>
            <a:pPr marL="0" indent="0">
              <a:spcBef>
                <a:spcPts val="0"/>
              </a:spcBef>
              <a:buNone/>
            </a:pPr>
            <a:r>
              <a:rPr lang="en-US" sz="1600" dirty="0"/>
              <a:t>Produce a creative and informative poster on </a:t>
            </a:r>
            <a:r>
              <a:rPr lang="en-US" sz="1600" b="1" dirty="0"/>
              <a:t>each </a:t>
            </a:r>
            <a:r>
              <a:rPr lang="en-US" sz="1600" dirty="0"/>
              <a:t>of the videos you selected. This must include:</a:t>
            </a:r>
          </a:p>
          <a:p>
            <a:pPr>
              <a:spcBef>
                <a:spcPts val="0"/>
              </a:spcBef>
              <a:buAutoNum type="arabicPeriod"/>
            </a:pPr>
            <a:r>
              <a:rPr lang="en-US" sz="1600" dirty="0"/>
              <a:t>An overview of the topic i.e. what you learned.</a:t>
            </a:r>
          </a:p>
          <a:p>
            <a:pPr>
              <a:spcBef>
                <a:spcPts val="0"/>
              </a:spcBef>
              <a:buAutoNum type="arabicPeriod"/>
            </a:pPr>
            <a:r>
              <a:rPr lang="en-US" sz="1600" dirty="0"/>
              <a:t>Key terminology for the topic</a:t>
            </a:r>
          </a:p>
          <a:p>
            <a:pPr>
              <a:spcBef>
                <a:spcPts val="0"/>
              </a:spcBef>
              <a:buAutoNum type="arabicPeriod"/>
            </a:pPr>
            <a:r>
              <a:rPr lang="en-US" sz="1600" dirty="0"/>
              <a:t>Pictures should be used to make your poster engaging and easy to understand.</a:t>
            </a:r>
          </a:p>
          <a:p>
            <a:pPr marL="0" indent="0">
              <a:spcBef>
                <a:spcPts val="0"/>
              </a:spcBef>
              <a:buNone/>
            </a:pPr>
            <a:endParaRPr lang="en-US" sz="1000" dirty="0"/>
          </a:p>
        </p:txBody>
      </p:sp>
      <p:pic>
        <p:nvPicPr>
          <p:cNvPr id="1026" name="Picture 2" descr="Amazon.com: Abnormal Psychology | Psychology Posters | Gloss Paper ...">
            <a:extLst>
              <a:ext uri="{FF2B5EF4-FFF2-40B4-BE49-F238E27FC236}">
                <a16:creationId xmlns:a16="http://schemas.microsoft.com/office/drawing/2014/main" id="{90004F1A-2676-4C89-88CD-3C33FAE8BD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1862" y="3628224"/>
            <a:ext cx="4289879" cy="31016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ological Psychology Poster | Psychology posters, Psychology ...">
            <a:extLst>
              <a:ext uri="{FF2B5EF4-FFF2-40B4-BE49-F238E27FC236}">
                <a16:creationId xmlns:a16="http://schemas.microsoft.com/office/drawing/2014/main" id="{405FF4DB-9EF3-421B-9123-DC3DF8A6F7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7425" y="3356853"/>
            <a:ext cx="2385785" cy="33730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earch Methods &amp; Data Collection | Sociology Educational Wall ...">
            <a:extLst>
              <a:ext uri="{FF2B5EF4-FFF2-40B4-BE49-F238E27FC236}">
                <a16:creationId xmlns:a16="http://schemas.microsoft.com/office/drawing/2014/main" id="{A76E7A8A-5BCD-4F6B-9F66-0D02BC1E51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790" y="3356852"/>
            <a:ext cx="2393389" cy="3373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984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254F90-D4F7-44CD-BF12-3C5F0058C73F}"/>
              </a:ext>
            </a:extLst>
          </p:cNvPr>
          <p:cNvSpPr txBox="1">
            <a:spLocks/>
          </p:cNvSpPr>
          <p:nvPr/>
        </p:nvSpPr>
        <p:spPr>
          <a:xfrm>
            <a:off x="495300" y="201355"/>
            <a:ext cx="8915400" cy="4180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F0000"/>
                </a:solidFill>
              </a:rPr>
              <a:t>(3) </a:t>
            </a:r>
            <a:r>
              <a:rPr lang="en-US" sz="2400" b="1" dirty="0"/>
              <a:t>Three identical strangers documentary</a:t>
            </a:r>
            <a:endParaRPr lang="en-GB" sz="5400" dirty="0"/>
          </a:p>
        </p:txBody>
      </p:sp>
      <p:sp>
        <p:nvSpPr>
          <p:cNvPr id="5" name="Content Placeholder 2">
            <a:extLst>
              <a:ext uri="{FF2B5EF4-FFF2-40B4-BE49-F238E27FC236}">
                <a16:creationId xmlns:a16="http://schemas.microsoft.com/office/drawing/2014/main" id="{B4CE028D-8F0F-47BD-871B-8BB6490E79CE}"/>
              </a:ext>
            </a:extLst>
          </p:cNvPr>
          <p:cNvSpPr txBox="1">
            <a:spLocks/>
          </p:cNvSpPr>
          <p:nvPr/>
        </p:nvSpPr>
        <p:spPr>
          <a:xfrm>
            <a:off x="495300" y="750041"/>
            <a:ext cx="8915400" cy="59066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800" u="sng" dirty="0"/>
              <a:t>Answer the following questions regarding the documentary:</a:t>
            </a:r>
          </a:p>
          <a:p>
            <a:pPr>
              <a:spcBef>
                <a:spcPts val="0"/>
              </a:spcBef>
              <a:buFont typeface="+mj-lt"/>
              <a:buAutoNum type="arabicPeriod"/>
            </a:pPr>
            <a:r>
              <a:rPr lang="en-US" sz="1800" dirty="0"/>
              <a:t>Describe what happened to the triplets and how their upbringing differed.</a:t>
            </a:r>
          </a:p>
          <a:p>
            <a:pPr>
              <a:spcBef>
                <a:spcPts val="0"/>
              </a:spcBef>
              <a:buFont typeface="+mj-lt"/>
              <a:buAutoNum type="arabicPeriod"/>
            </a:pPr>
            <a:endParaRPr lang="en-US" sz="1800" dirty="0"/>
          </a:p>
          <a:p>
            <a:pPr>
              <a:spcBef>
                <a:spcPts val="0"/>
              </a:spcBef>
              <a:buFont typeface="+mj-lt"/>
              <a:buAutoNum type="arabicPeriod"/>
            </a:pPr>
            <a:r>
              <a:rPr lang="en-US" sz="1800" dirty="0"/>
              <a:t>Define the nature vs nurture debate and explain how can it be applied to the story of the triplets.</a:t>
            </a:r>
          </a:p>
          <a:p>
            <a:pPr>
              <a:spcBef>
                <a:spcPts val="0"/>
              </a:spcBef>
              <a:buFont typeface="+mj-lt"/>
              <a:buAutoNum type="arabicPeriod"/>
            </a:pPr>
            <a:endParaRPr lang="en-US" sz="1800" dirty="0"/>
          </a:p>
          <a:p>
            <a:pPr>
              <a:spcBef>
                <a:spcPts val="0"/>
              </a:spcBef>
              <a:buFont typeface="+mj-lt"/>
              <a:buAutoNum type="arabicPeriod"/>
            </a:pPr>
            <a:r>
              <a:rPr lang="en-US" sz="1800" dirty="0"/>
              <a:t>Twins are often used in psychological research to determine whether we are born a particular way (due to our genes) or whether our behaviour is caused by our environmental experiences. Identify any of the triplets’ behaviour that was due to their genetics (nature) and any of their behaviour that was due to their environments (nurture).</a:t>
            </a:r>
          </a:p>
          <a:p>
            <a:pPr>
              <a:spcBef>
                <a:spcPts val="0"/>
              </a:spcBef>
              <a:buFont typeface="+mj-lt"/>
              <a:buAutoNum type="arabicPeriod"/>
            </a:pPr>
            <a:endParaRPr lang="en-US" sz="1800" dirty="0"/>
          </a:p>
          <a:p>
            <a:pPr>
              <a:spcBef>
                <a:spcPts val="0"/>
              </a:spcBef>
              <a:buFont typeface="+mj-lt"/>
              <a:buAutoNum type="arabicPeriod"/>
            </a:pPr>
            <a:endParaRPr lang="en-US" sz="1800" dirty="0"/>
          </a:p>
          <a:p>
            <a:pPr>
              <a:spcBef>
                <a:spcPts val="0"/>
              </a:spcBef>
              <a:buFont typeface="+mj-lt"/>
              <a:buAutoNum type="arabicPeriod"/>
            </a:pPr>
            <a:endParaRPr lang="en-US" sz="1800" dirty="0"/>
          </a:p>
          <a:p>
            <a:pPr>
              <a:spcBef>
                <a:spcPts val="0"/>
              </a:spcBef>
              <a:buFont typeface="+mj-lt"/>
              <a:buAutoNum type="arabicPeriod"/>
            </a:pPr>
            <a:endParaRPr lang="en-US" sz="1800" dirty="0"/>
          </a:p>
          <a:p>
            <a:pPr>
              <a:spcBef>
                <a:spcPts val="0"/>
              </a:spcBef>
              <a:buFont typeface="+mj-lt"/>
              <a:buAutoNum type="arabicPeriod"/>
            </a:pPr>
            <a:endParaRPr lang="en-US" sz="1800" dirty="0"/>
          </a:p>
          <a:p>
            <a:pPr>
              <a:spcBef>
                <a:spcPts val="0"/>
              </a:spcBef>
              <a:buFont typeface="+mj-lt"/>
              <a:buAutoNum type="arabicPeriod"/>
            </a:pPr>
            <a:endParaRPr lang="en-US" sz="1800" dirty="0"/>
          </a:p>
          <a:p>
            <a:pPr>
              <a:spcBef>
                <a:spcPts val="0"/>
              </a:spcBef>
              <a:buFont typeface="+mj-lt"/>
              <a:buAutoNum type="arabicPeriod"/>
            </a:pPr>
            <a:r>
              <a:rPr lang="en-GB" sz="1800" dirty="0"/>
              <a:t>All three were adopted through the Louise Wise Services Adoption Agency. Describe the circumstances of their adoption and what ethical implications there are from this.</a:t>
            </a:r>
            <a:endParaRPr lang="en-US" sz="1800" dirty="0"/>
          </a:p>
          <a:p>
            <a:pPr>
              <a:spcBef>
                <a:spcPts val="0"/>
              </a:spcBef>
            </a:pPr>
            <a:endParaRPr lang="en-US" sz="1600" dirty="0"/>
          </a:p>
          <a:p>
            <a:pPr marL="0" indent="0">
              <a:spcBef>
                <a:spcPts val="0"/>
              </a:spcBef>
              <a:buNone/>
            </a:pPr>
            <a:endParaRPr lang="en-US" sz="1600" dirty="0"/>
          </a:p>
          <a:p>
            <a:pPr marL="0" indent="0">
              <a:spcBef>
                <a:spcPts val="0"/>
              </a:spcBef>
              <a:buFont typeface="Arial" panose="020B0604020202020204" pitchFamily="34" charset="0"/>
              <a:buNone/>
            </a:pPr>
            <a:endParaRPr lang="en-US" sz="1000" dirty="0"/>
          </a:p>
        </p:txBody>
      </p:sp>
      <p:graphicFrame>
        <p:nvGraphicFramePr>
          <p:cNvPr id="2" name="Table 2">
            <a:extLst>
              <a:ext uri="{FF2B5EF4-FFF2-40B4-BE49-F238E27FC236}">
                <a16:creationId xmlns:a16="http://schemas.microsoft.com/office/drawing/2014/main" id="{272B3E24-D932-4044-B3C9-09D4EF73D136}"/>
              </a:ext>
            </a:extLst>
          </p:cNvPr>
          <p:cNvGraphicFramePr>
            <a:graphicFrameLocks noGrp="1"/>
          </p:cNvGraphicFramePr>
          <p:nvPr>
            <p:extLst>
              <p:ext uri="{D42A27DB-BD31-4B8C-83A1-F6EECF244321}">
                <p14:modId xmlns:p14="http://schemas.microsoft.com/office/powerpoint/2010/main" val="1214549412"/>
              </p:ext>
            </p:extLst>
          </p:nvPr>
        </p:nvGraphicFramePr>
        <p:xfrm>
          <a:off x="937768" y="3703342"/>
          <a:ext cx="6604000" cy="975360"/>
        </p:xfrm>
        <a:graphic>
          <a:graphicData uri="http://schemas.openxmlformats.org/drawingml/2006/table">
            <a:tbl>
              <a:tblPr firstRow="1" bandRow="1">
                <a:tableStyleId>{5940675A-B579-460E-94D1-54222C63F5DA}</a:tableStyleId>
              </a:tblPr>
              <a:tblGrid>
                <a:gridCol w="3302000">
                  <a:extLst>
                    <a:ext uri="{9D8B030D-6E8A-4147-A177-3AD203B41FA5}">
                      <a16:colId xmlns:a16="http://schemas.microsoft.com/office/drawing/2014/main" val="598548528"/>
                    </a:ext>
                  </a:extLst>
                </a:gridCol>
                <a:gridCol w="3302000">
                  <a:extLst>
                    <a:ext uri="{9D8B030D-6E8A-4147-A177-3AD203B41FA5}">
                      <a16:colId xmlns:a16="http://schemas.microsoft.com/office/drawing/2014/main" val="3576312810"/>
                    </a:ext>
                  </a:extLst>
                </a:gridCol>
              </a:tblGrid>
              <a:tr h="0">
                <a:tc>
                  <a:txBody>
                    <a:bodyPr/>
                    <a:lstStyle/>
                    <a:p>
                      <a:r>
                        <a:rPr lang="en-GB" sz="1600" dirty="0"/>
                        <a:t>Nature</a:t>
                      </a:r>
                    </a:p>
                  </a:txBody>
                  <a:tcPr/>
                </a:tc>
                <a:tc>
                  <a:txBody>
                    <a:bodyPr/>
                    <a:lstStyle/>
                    <a:p>
                      <a:r>
                        <a:rPr lang="en-GB" sz="1600" dirty="0"/>
                        <a:t>Nurture</a:t>
                      </a:r>
                    </a:p>
                  </a:txBody>
                  <a:tcPr/>
                </a:tc>
                <a:extLst>
                  <a:ext uri="{0D108BD9-81ED-4DB2-BD59-A6C34878D82A}">
                    <a16:rowId xmlns:a16="http://schemas.microsoft.com/office/drawing/2014/main" val="656151942"/>
                  </a:ext>
                </a:extLst>
              </a:tr>
              <a:tr h="634571">
                <a:tc>
                  <a:txBody>
                    <a:bodyPr/>
                    <a:lstStyle/>
                    <a:p>
                      <a:endParaRPr lang="en-GB"/>
                    </a:p>
                  </a:txBody>
                  <a:tcPr/>
                </a:tc>
                <a:tc>
                  <a:txBody>
                    <a:bodyPr/>
                    <a:lstStyle/>
                    <a:p>
                      <a:endParaRPr lang="en-GB" dirty="0"/>
                    </a:p>
                    <a:p>
                      <a:endParaRPr lang="en-GB" dirty="0"/>
                    </a:p>
                  </a:txBody>
                  <a:tcPr/>
                </a:tc>
                <a:extLst>
                  <a:ext uri="{0D108BD9-81ED-4DB2-BD59-A6C34878D82A}">
                    <a16:rowId xmlns:a16="http://schemas.microsoft.com/office/drawing/2014/main" val="583288160"/>
                  </a:ext>
                </a:extLst>
              </a:tr>
            </a:tbl>
          </a:graphicData>
        </a:graphic>
      </p:graphicFrame>
    </p:spTree>
    <p:extLst>
      <p:ext uri="{BB962C8B-B14F-4D97-AF65-F5344CB8AC3E}">
        <p14:creationId xmlns:p14="http://schemas.microsoft.com/office/powerpoint/2010/main" val="2483988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254F90-D4F7-44CD-BF12-3C5F0058C73F}"/>
              </a:ext>
            </a:extLst>
          </p:cNvPr>
          <p:cNvSpPr txBox="1">
            <a:spLocks/>
          </p:cNvSpPr>
          <p:nvPr/>
        </p:nvSpPr>
        <p:spPr>
          <a:xfrm>
            <a:off x="495300" y="201355"/>
            <a:ext cx="8915400" cy="4180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rgbClr val="FF0000"/>
                </a:solidFill>
              </a:rPr>
              <a:t>(4) </a:t>
            </a:r>
            <a:r>
              <a:rPr lang="en-US" sz="2400" b="1" dirty="0"/>
              <a:t>The Virtual </a:t>
            </a:r>
            <a:r>
              <a:rPr lang="en-US" sz="2400" b="1" dirty="0" smtClean="0"/>
              <a:t>brain</a:t>
            </a:r>
            <a:endParaRPr lang="en-GB" sz="5400" dirty="0"/>
          </a:p>
        </p:txBody>
      </p:sp>
      <p:sp>
        <p:nvSpPr>
          <p:cNvPr id="5" name="Content Placeholder 2">
            <a:extLst>
              <a:ext uri="{FF2B5EF4-FFF2-40B4-BE49-F238E27FC236}">
                <a16:creationId xmlns:a16="http://schemas.microsoft.com/office/drawing/2014/main" id="{B4CE028D-8F0F-47BD-871B-8BB6490E79CE}"/>
              </a:ext>
            </a:extLst>
          </p:cNvPr>
          <p:cNvSpPr txBox="1">
            <a:spLocks/>
          </p:cNvSpPr>
          <p:nvPr/>
        </p:nvSpPr>
        <p:spPr>
          <a:xfrm>
            <a:off x="210456" y="722147"/>
            <a:ext cx="9451222" cy="377584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600" dirty="0"/>
              <a:t>Use the interactive brain model </a:t>
            </a:r>
            <a:r>
              <a:rPr lang="en-US" sz="1600" dirty="0" smtClean="0"/>
              <a:t>to </a:t>
            </a:r>
            <a:r>
              <a:rPr lang="en-US" sz="1600" dirty="0"/>
              <a:t>fill in the diagram below</a:t>
            </a:r>
            <a:r>
              <a:rPr lang="en-US" sz="1600" dirty="0" smtClean="0"/>
              <a:t>:</a:t>
            </a:r>
            <a:endParaRPr lang="en-US" sz="1000" dirty="0"/>
          </a:p>
        </p:txBody>
      </p:sp>
      <p:sp>
        <p:nvSpPr>
          <p:cNvPr id="13" name="TextBox 12">
            <a:extLst>
              <a:ext uri="{FF2B5EF4-FFF2-40B4-BE49-F238E27FC236}">
                <a16:creationId xmlns:a16="http://schemas.microsoft.com/office/drawing/2014/main" id="{9994E72A-0ED5-45C1-B194-446C24BD5D43}"/>
              </a:ext>
            </a:extLst>
          </p:cNvPr>
          <p:cNvSpPr txBox="1"/>
          <p:nvPr/>
        </p:nvSpPr>
        <p:spPr>
          <a:xfrm>
            <a:off x="6978955" y="1384891"/>
            <a:ext cx="2682723" cy="2123658"/>
          </a:xfrm>
          <a:prstGeom prst="rect">
            <a:avLst/>
          </a:prstGeom>
          <a:noFill/>
          <a:ln w="38100">
            <a:solidFill>
              <a:srgbClr val="ED1651"/>
            </a:solidFill>
          </a:ln>
        </p:spPr>
        <p:txBody>
          <a:bodyPr wrap="square" rtlCol="0">
            <a:spAutoFit/>
          </a:bodyPr>
          <a:lstStyle/>
          <a:p>
            <a:r>
              <a:rPr lang="en-GB" sz="1100" dirty="0"/>
              <a:t>Name of lobe</a:t>
            </a:r>
            <a:r>
              <a:rPr lang="en-GB" sz="1100" dirty="0" smtClean="0"/>
              <a:t>: Occipital lobe</a:t>
            </a:r>
            <a:endParaRPr lang="en-GB" sz="1100" dirty="0"/>
          </a:p>
          <a:p>
            <a:endParaRPr lang="en-GB" sz="1100" dirty="0"/>
          </a:p>
          <a:p>
            <a:r>
              <a:rPr lang="en-GB" sz="1100" dirty="0"/>
              <a:t>Function:</a:t>
            </a:r>
          </a:p>
          <a:p>
            <a:endParaRPr lang="en-GB" sz="1100" dirty="0"/>
          </a:p>
          <a:p>
            <a:endParaRPr lang="en-GB" sz="1100" dirty="0"/>
          </a:p>
          <a:p>
            <a:endParaRPr lang="en-GB" sz="1100" dirty="0"/>
          </a:p>
          <a:p>
            <a:endParaRPr lang="en-GB" sz="1100" dirty="0"/>
          </a:p>
          <a:p>
            <a:r>
              <a:rPr lang="en-GB" sz="1100" dirty="0"/>
              <a:t>Consequence if damaged</a:t>
            </a:r>
            <a:r>
              <a:rPr lang="en-GB" sz="1100" dirty="0" smtClean="0"/>
              <a:t>:</a:t>
            </a:r>
            <a:endParaRPr lang="en-GB" sz="1100" dirty="0"/>
          </a:p>
          <a:p>
            <a:endParaRPr lang="en-GB" sz="1100" dirty="0"/>
          </a:p>
          <a:p>
            <a:endParaRPr lang="en-GB" sz="1100" dirty="0"/>
          </a:p>
          <a:p>
            <a:endParaRPr lang="en-GB" sz="1100" dirty="0"/>
          </a:p>
          <a:p>
            <a:endParaRPr lang="en-GB" sz="1100" dirty="0"/>
          </a:p>
        </p:txBody>
      </p:sp>
      <p:sp>
        <p:nvSpPr>
          <p:cNvPr id="14" name="TextBox 13">
            <a:extLst>
              <a:ext uri="{FF2B5EF4-FFF2-40B4-BE49-F238E27FC236}">
                <a16:creationId xmlns:a16="http://schemas.microsoft.com/office/drawing/2014/main" id="{F43EFAEB-9B14-4BB5-BA11-FAF818089CD6}"/>
              </a:ext>
            </a:extLst>
          </p:cNvPr>
          <p:cNvSpPr txBox="1"/>
          <p:nvPr/>
        </p:nvSpPr>
        <p:spPr>
          <a:xfrm>
            <a:off x="6175640" y="4133976"/>
            <a:ext cx="3486038" cy="2292935"/>
          </a:xfrm>
          <a:prstGeom prst="rect">
            <a:avLst/>
          </a:prstGeom>
          <a:noFill/>
          <a:ln w="38100">
            <a:solidFill>
              <a:srgbClr val="7B6956"/>
            </a:solidFill>
          </a:ln>
        </p:spPr>
        <p:txBody>
          <a:bodyPr wrap="square" rtlCol="0">
            <a:spAutoFit/>
          </a:bodyPr>
          <a:lstStyle/>
          <a:p>
            <a:r>
              <a:rPr lang="en-GB" sz="1100" dirty="0"/>
              <a:t>Name of structure</a:t>
            </a:r>
            <a:r>
              <a:rPr lang="en-GB" sz="1100" dirty="0" smtClean="0"/>
              <a:t>: Cerebellu</a:t>
            </a:r>
            <a:r>
              <a:rPr lang="en-GB" sz="1100" dirty="0" smtClean="0"/>
              <a:t>m</a:t>
            </a:r>
            <a:endParaRPr lang="en-GB" sz="1100" dirty="0"/>
          </a:p>
          <a:p>
            <a:endParaRPr lang="en-GB" sz="1100" dirty="0"/>
          </a:p>
          <a:p>
            <a:r>
              <a:rPr lang="en-GB" sz="1100" dirty="0"/>
              <a:t>Function:</a:t>
            </a:r>
          </a:p>
          <a:p>
            <a:endParaRPr lang="en-GB" sz="1100" dirty="0"/>
          </a:p>
          <a:p>
            <a:endParaRPr lang="en-GB" sz="1100" dirty="0" smtClean="0"/>
          </a:p>
          <a:p>
            <a:endParaRPr lang="en-GB" sz="1100" dirty="0"/>
          </a:p>
          <a:p>
            <a:endParaRPr lang="en-GB" sz="1100" dirty="0"/>
          </a:p>
          <a:p>
            <a:r>
              <a:rPr lang="en-GB" sz="1100" dirty="0"/>
              <a:t>Consequence if damaged</a:t>
            </a:r>
            <a:r>
              <a:rPr lang="en-GB" sz="1100" dirty="0" smtClean="0"/>
              <a:t>:</a:t>
            </a:r>
            <a:endParaRPr lang="en-GB" sz="1100" dirty="0"/>
          </a:p>
          <a:p>
            <a:endParaRPr lang="en-GB" sz="1100" dirty="0"/>
          </a:p>
          <a:p>
            <a:endParaRPr lang="en-GB" sz="1100" dirty="0"/>
          </a:p>
          <a:p>
            <a:endParaRPr lang="en-GB" sz="1100" dirty="0" smtClean="0"/>
          </a:p>
          <a:p>
            <a:endParaRPr lang="en-GB" sz="1100" dirty="0"/>
          </a:p>
          <a:p>
            <a:endParaRPr lang="en-GB" sz="1100" dirty="0"/>
          </a:p>
        </p:txBody>
      </p:sp>
      <p:sp>
        <p:nvSpPr>
          <p:cNvPr id="15" name="TextBox 14">
            <a:extLst>
              <a:ext uri="{FF2B5EF4-FFF2-40B4-BE49-F238E27FC236}">
                <a16:creationId xmlns:a16="http://schemas.microsoft.com/office/drawing/2014/main" id="{E3BC00CF-23D9-4415-9B7B-80B39919F3F6}"/>
              </a:ext>
            </a:extLst>
          </p:cNvPr>
          <p:cNvSpPr txBox="1"/>
          <p:nvPr/>
        </p:nvSpPr>
        <p:spPr>
          <a:xfrm>
            <a:off x="405189" y="4050781"/>
            <a:ext cx="3716867" cy="2462213"/>
          </a:xfrm>
          <a:prstGeom prst="rect">
            <a:avLst/>
          </a:prstGeom>
          <a:noFill/>
          <a:ln w="38100">
            <a:solidFill>
              <a:srgbClr val="FDD09E"/>
            </a:solidFill>
          </a:ln>
        </p:spPr>
        <p:txBody>
          <a:bodyPr wrap="square" rtlCol="0">
            <a:spAutoFit/>
          </a:bodyPr>
          <a:lstStyle/>
          <a:p>
            <a:r>
              <a:rPr lang="en-GB" sz="1100" dirty="0"/>
              <a:t>Name of lobe</a:t>
            </a:r>
            <a:r>
              <a:rPr lang="en-GB" sz="1100" dirty="0" smtClean="0"/>
              <a:t>: Temporal lobe</a:t>
            </a:r>
            <a:endParaRPr lang="en-GB" sz="1100" dirty="0"/>
          </a:p>
          <a:p>
            <a:endParaRPr lang="en-GB" sz="1100" dirty="0"/>
          </a:p>
          <a:p>
            <a:r>
              <a:rPr lang="en-GB" sz="1100" dirty="0"/>
              <a:t>Function:</a:t>
            </a:r>
          </a:p>
          <a:p>
            <a:endParaRPr lang="en-GB" sz="1100" dirty="0"/>
          </a:p>
          <a:p>
            <a:endParaRPr lang="en-GB" sz="1100" dirty="0"/>
          </a:p>
          <a:p>
            <a:endParaRPr lang="en-GB" sz="1100" dirty="0"/>
          </a:p>
          <a:p>
            <a:endParaRPr lang="en-GB" sz="1100" dirty="0"/>
          </a:p>
          <a:p>
            <a:endParaRPr lang="en-GB" sz="1100" dirty="0"/>
          </a:p>
          <a:p>
            <a:r>
              <a:rPr lang="en-GB" sz="1100" dirty="0"/>
              <a:t>Consequence if damaged:</a:t>
            </a:r>
          </a:p>
          <a:p>
            <a:endParaRPr lang="en-GB" sz="1100" dirty="0" smtClean="0"/>
          </a:p>
          <a:p>
            <a:endParaRPr lang="en-GB" sz="1100" dirty="0"/>
          </a:p>
          <a:p>
            <a:endParaRPr lang="en-GB" sz="1100" dirty="0"/>
          </a:p>
          <a:p>
            <a:endParaRPr lang="en-GB" sz="1100" dirty="0"/>
          </a:p>
          <a:p>
            <a:endParaRPr lang="en-GB" sz="1100" dirty="0"/>
          </a:p>
        </p:txBody>
      </p:sp>
      <p:sp>
        <p:nvSpPr>
          <p:cNvPr id="16" name="TextBox 15">
            <a:extLst>
              <a:ext uri="{FF2B5EF4-FFF2-40B4-BE49-F238E27FC236}">
                <a16:creationId xmlns:a16="http://schemas.microsoft.com/office/drawing/2014/main" id="{AC1E7048-1261-4A33-857A-7BA63938FE9C}"/>
              </a:ext>
            </a:extLst>
          </p:cNvPr>
          <p:cNvSpPr txBox="1"/>
          <p:nvPr/>
        </p:nvSpPr>
        <p:spPr>
          <a:xfrm>
            <a:off x="311450" y="1566933"/>
            <a:ext cx="3067354" cy="2292935"/>
          </a:xfrm>
          <a:prstGeom prst="rect">
            <a:avLst/>
          </a:prstGeom>
          <a:noFill/>
          <a:ln w="38100">
            <a:solidFill>
              <a:srgbClr val="00AEEF"/>
            </a:solidFill>
          </a:ln>
        </p:spPr>
        <p:txBody>
          <a:bodyPr wrap="square" rtlCol="0">
            <a:spAutoFit/>
          </a:bodyPr>
          <a:lstStyle/>
          <a:p>
            <a:r>
              <a:rPr lang="en-GB" sz="1100" dirty="0"/>
              <a:t>Name of lobe</a:t>
            </a:r>
            <a:r>
              <a:rPr lang="en-GB" sz="1100" dirty="0" smtClean="0"/>
              <a:t>: Frontal lobe</a:t>
            </a:r>
            <a:endParaRPr lang="en-GB" sz="1100" dirty="0"/>
          </a:p>
          <a:p>
            <a:endParaRPr lang="en-GB" sz="1100" dirty="0"/>
          </a:p>
          <a:p>
            <a:r>
              <a:rPr lang="en-GB" sz="1100" dirty="0"/>
              <a:t>Function:</a:t>
            </a:r>
          </a:p>
          <a:p>
            <a:endParaRPr lang="en-GB" sz="1100" dirty="0"/>
          </a:p>
          <a:p>
            <a:endParaRPr lang="en-GB" sz="1100" dirty="0"/>
          </a:p>
          <a:p>
            <a:endParaRPr lang="en-GB" sz="1100" dirty="0"/>
          </a:p>
          <a:p>
            <a:endParaRPr lang="en-GB" sz="1100" dirty="0" smtClean="0"/>
          </a:p>
          <a:p>
            <a:r>
              <a:rPr lang="en-GB" sz="1100" dirty="0"/>
              <a:t>Consequence if damaged:</a:t>
            </a:r>
          </a:p>
          <a:p>
            <a:endParaRPr lang="en-GB" sz="1100" dirty="0" smtClean="0"/>
          </a:p>
          <a:p>
            <a:endParaRPr lang="en-GB" sz="1100" dirty="0"/>
          </a:p>
          <a:p>
            <a:endParaRPr lang="en-GB" sz="1100" dirty="0"/>
          </a:p>
          <a:p>
            <a:endParaRPr lang="en-GB" sz="1100" dirty="0"/>
          </a:p>
          <a:p>
            <a:endParaRPr lang="en-GB" sz="1100" dirty="0"/>
          </a:p>
        </p:txBody>
      </p:sp>
      <p:sp>
        <p:nvSpPr>
          <p:cNvPr id="17" name="TextBox 16">
            <a:extLst>
              <a:ext uri="{FF2B5EF4-FFF2-40B4-BE49-F238E27FC236}">
                <a16:creationId xmlns:a16="http://schemas.microsoft.com/office/drawing/2014/main" id="{15D7CECF-465D-4CA3-A95F-1152BF7C9298}"/>
              </a:ext>
            </a:extLst>
          </p:cNvPr>
          <p:cNvSpPr txBox="1"/>
          <p:nvPr/>
        </p:nvSpPr>
        <p:spPr>
          <a:xfrm>
            <a:off x="3607987" y="1178223"/>
            <a:ext cx="3067355" cy="2292935"/>
          </a:xfrm>
          <a:prstGeom prst="rect">
            <a:avLst/>
          </a:prstGeom>
          <a:noFill/>
          <a:ln w="38100">
            <a:solidFill>
              <a:srgbClr val="AEBC72"/>
            </a:solidFill>
          </a:ln>
        </p:spPr>
        <p:txBody>
          <a:bodyPr wrap="square" rtlCol="0">
            <a:spAutoFit/>
          </a:bodyPr>
          <a:lstStyle/>
          <a:p>
            <a:r>
              <a:rPr lang="en-GB" sz="1100" dirty="0"/>
              <a:t>Name of lobe</a:t>
            </a:r>
            <a:r>
              <a:rPr lang="en-GB" sz="1100" dirty="0" smtClean="0"/>
              <a:t>: Parietal lobe</a:t>
            </a:r>
            <a:endParaRPr lang="en-GB" sz="1100" dirty="0"/>
          </a:p>
          <a:p>
            <a:endParaRPr lang="en-GB" sz="1100" dirty="0"/>
          </a:p>
          <a:p>
            <a:r>
              <a:rPr lang="en-GB" sz="1100" dirty="0"/>
              <a:t>Function:</a:t>
            </a:r>
          </a:p>
          <a:p>
            <a:endParaRPr lang="en-GB" sz="1100" dirty="0"/>
          </a:p>
          <a:p>
            <a:endParaRPr lang="en-GB" sz="1100" dirty="0"/>
          </a:p>
          <a:p>
            <a:endParaRPr lang="en-GB" sz="1100" dirty="0"/>
          </a:p>
          <a:p>
            <a:endParaRPr lang="en-GB" sz="1100" dirty="0"/>
          </a:p>
          <a:p>
            <a:r>
              <a:rPr lang="en-GB" sz="1100" dirty="0"/>
              <a:t>Consequence if damaged:</a:t>
            </a:r>
          </a:p>
          <a:p>
            <a:endParaRPr lang="en-GB" sz="1100" dirty="0"/>
          </a:p>
          <a:p>
            <a:endParaRPr lang="en-GB" sz="1100" dirty="0"/>
          </a:p>
          <a:p>
            <a:endParaRPr lang="en-GB" sz="1100" dirty="0"/>
          </a:p>
          <a:p>
            <a:endParaRPr lang="en-GB" sz="1100" dirty="0"/>
          </a:p>
          <a:p>
            <a:endParaRPr lang="en-GB" sz="1100" dirty="0"/>
          </a:p>
        </p:txBody>
      </p:sp>
      <p:pic>
        <p:nvPicPr>
          <p:cNvPr id="10" name="Picture 2" descr="CyberSurgeons">
            <a:extLst>
              <a:ext uri="{FF2B5EF4-FFF2-40B4-BE49-F238E27FC236}">
                <a16:creationId xmlns:a16="http://schemas.microsoft.com/office/drawing/2014/main" id="{97FC88F5-A4B5-40A7-9744-EF4E6B68E53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497" b="91799" l="7556" r="94667">
                        <a14:foregroundMark x1="88667" y1="61640" x2="91778" y2="41534"/>
                        <a14:foregroundMark x1="91778" y1="41534" x2="91333" y2="35185"/>
                        <a14:foregroundMark x1="94667" y1="51058" x2="93556" y2="45238"/>
                        <a14:foregroundMark x1="39111" y1="9259" x2="56667" y2="7143"/>
                        <a14:foregroundMark x1="7556" y1="56085" x2="8000" y2="39947"/>
                        <a14:foregroundMark x1="33778" y1="92063" x2="49111" y2="68254"/>
                        <a14:foregroundMark x1="41556" y1="7407" x2="48000" y2="449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873189" y="3666739"/>
            <a:ext cx="2230675" cy="1786295"/>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a:extLst>
              <a:ext uri="{FF2B5EF4-FFF2-40B4-BE49-F238E27FC236}">
                <a16:creationId xmlns:a16="http://schemas.microsoft.com/office/drawing/2014/main" id="{5FBEAB00-5015-4880-AD4E-0CD81AA30AF8}"/>
              </a:ext>
            </a:extLst>
          </p:cNvPr>
          <p:cNvCxnSpPr>
            <a:cxnSpLocks/>
          </p:cNvCxnSpPr>
          <p:nvPr/>
        </p:nvCxnSpPr>
        <p:spPr>
          <a:xfrm>
            <a:off x="3120571" y="3374703"/>
            <a:ext cx="906435" cy="63023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9C8EB8CC-BA0C-4D5E-B735-05715D71E16E}"/>
              </a:ext>
            </a:extLst>
          </p:cNvPr>
          <p:cNvCxnSpPr>
            <a:cxnSpLocks/>
          </p:cNvCxnSpPr>
          <p:nvPr/>
        </p:nvCxnSpPr>
        <p:spPr>
          <a:xfrm flipH="1">
            <a:off x="5503974" y="3481758"/>
            <a:ext cx="114370" cy="38300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A870AB45-2D4D-4AE2-AE96-051263E7C454}"/>
              </a:ext>
            </a:extLst>
          </p:cNvPr>
          <p:cNvCxnSpPr>
            <a:cxnSpLocks/>
          </p:cNvCxnSpPr>
          <p:nvPr/>
        </p:nvCxnSpPr>
        <p:spPr>
          <a:xfrm flipH="1">
            <a:off x="5926773" y="3452938"/>
            <a:ext cx="1004404" cy="80456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542CA58F-4354-4203-936F-7BE8A791CE9E}"/>
              </a:ext>
            </a:extLst>
          </p:cNvPr>
          <p:cNvCxnSpPr>
            <a:cxnSpLocks/>
            <a:stCxn id="14" idx="1"/>
          </p:cNvCxnSpPr>
          <p:nvPr/>
        </p:nvCxnSpPr>
        <p:spPr>
          <a:xfrm flipH="1" flipV="1">
            <a:off x="5780272" y="5160813"/>
            <a:ext cx="395368" cy="11963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9D4031B3-08FB-4BD5-8DC6-D6176978AEC7}"/>
              </a:ext>
            </a:extLst>
          </p:cNvPr>
          <p:cNvCxnSpPr>
            <a:cxnSpLocks/>
          </p:cNvCxnSpPr>
          <p:nvPr/>
        </p:nvCxnSpPr>
        <p:spPr>
          <a:xfrm flipV="1">
            <a:off x="4122056" y="5035002"/>
            <a:ext cx="357075" cy="27074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97235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41634"/>
            <a:ext cx="8915400" cy="712333"/>
          </a:xfrm>
        </p:spPr>
        <p:txBody>
          <a:bodyPr>
            <a:normAutofit/>
          </a:bodyPr>
          <a:lstStyle/>
          <a:p>
            <a:r>
              <a:rPr lang="en-GB" sz="2400" b="1" dirty="0">
                <a:solidFill>
                  <a:srgbClr val="FF0000"/>
                </a:solidFill>
              </a:rPr>
              <a:t>(5) </a:t>
            </a:r>
            <a:r>
              <a:rPr lang="en-GB" sz="2400" b="1" dirty="0"/>
              <a:t>Starting with Psychology / The Open University</a:t>
            </a:r>
          </a:p>
        </p:txBody>
      </p:sp>
      <p:sp>
        <p:nvSpPr>
          <p:cNvPr id="3" name="Content Placeholder 2"/>
          <p:cNvSpPr>
            <a:spLocks noGrp="1"/>
          </p:cNvSpPr>
          <p:nvPr>
            <p:ph idx="1"/>
          </p:nvPr>
        </p:nvSpPr>
        <p:spPr>
          <a:xfrm>
            <a:off x="495300" y="979379"/>
            <a:ext cx="8915400" cy="4525963"/>
          </a:xfrm>
        </p:spPr>
        <p:txBody>
          <a:bodyPr>
            <a:normAutofit/>
          </a:bodyPr>
          <a:lstStyle/>
          <a:p>
            <a:pPr marL="0" indent="0">
              <a:buNone/>
            </a:pPr>
            <a:r>
              <a:rPr lang="en-GB" sz="2000" dirty="0"/>
              <a:t>To evidence your completion of the course(s) </a:t>
            </a:r>
            <a:r>
              <a:rPr lang="en-GB" sz="2000" dirty="0" smtClean="0"/>
              <a:t>you must:</a:t>
            </a:r>
            <a:endParaRPr lang="en-GB" sz="2000" dirty="0"/>
          </a:p>
          <a:p>
            <a:r>
              <a:rPr lang="en-GB" sz="2000" dirty="0" smtClean="0"/>
              <a:t>Write down notes </a:t>
            </a:r>
            <a:endParaRPr lang="en-GB" sz="2000" dirty="0"/>
          </a:p>
          <a:p>
            <a:r>
              <a:rPr lang="en-GB" sz="2000" dirty="0" smtClean="0"/>
              <a:t>Take a picture of your statement </a:t>
            </a:r>
            <a:r>
              <a:rPr lang="en-GB" sz="2000" dirty="0"/>
              <a:t>of participation certificate that you gain on completion.</a:t>
            </a:r>
          </a:p>
          <a:p>
            <a:pPr marL="0" indent="0">
              <a:buNone/>
            </a:pPr>
            <a:endParaRPr lang="en-GB" sz="2000" dirty="0">
              <a:solidFill>
                <a:srgbClr val="7030A0"/>
              </a:solidFill>
            </a:endParaRPr>
          </a:p>
        </p:txBody>
      </p:sp>
      <p:pic>
        <p:nvPicPr>
          <p:cNvPr id="4" name="Picture 3">
            <a:extLst>
              <a:ext uri="{FF2B5EF4-FFF2-40B4-BE49-F238E27FC236}">
                <a16:creationId xmlns:a16="http://schemas.microsoft.com/office/drawing/2014/main" id="{005C25F7-5750-4B4D-BF62-95502B5654FC}"/>
              </a:ext>
            </a:extLst>
          </p:cNvPr>
          <p:cNvPicPr>
            <a:picLocks noChangeAspect="1"/>
          </p:cNvPicPr>
          <p:nvPr/>
        </p:nvPicPr>
        <p:blipFill>
          <a:blip r:embed="rId2"/>
          <a:stretch>
            <a:fillRect/>
          </a:stretch>
        </p:blipFill>
        <p:spPr>
          <a:xfrm>
            <a:off x="1019175" y="3230355"/>
            <a:ext cx="7867650" cy="866775"/>
          </a:xfrm>
          <a:prstGeom prst="rect">
            <a:avLst/>
          </a:prstGeom>
          <a:ln>
            <a:solidFill>
              <a:schemeClr val="tx1"/>
            </a:solidFill>
          </a:ln>
        </p:spPr>
      </p:pic>
      <p:pic>
        <p:nvPicPr>
          <p:cNvPr id="5" name="Picture 4">
            <a:extLst>
              <a:ext uri="{FF2B5EF4-FFF2-40B4-BE49-F238E27FC236}">
                <a16:creationId xmlns:a16="http://schemas.microsoft.com/office/drawing/2014/main" id="{B76E5A99-45FA-4537-9A3D-5BF5FD12E778}"/>
              </a:ext>
            </a:extLst>
          </p:cNvPr>
          <p:cNvPicPr>
            <a:picLocks noChangeAspect="1"/>
          </p:cNvPicPr>
          <p:nvPr/>
        </p:nvPicPr>
        <p:blipFill>
          <a:blip r:embed="rId3"/>
          <a:stretch>
            <a:fillRect/>
          </a:stretch>
        </p:blipFill>
        <p:spPr>
          <a:xfrm>
            <a:off x="1062037" y="4254066"/>
            <a:ext cx="7781925" cy="1581150"/>
          </a:xfrm>
          <a:prstGeom prst="rect">
            <a:avLst/>
          </a:prstGeom>
          <a:ln>
            <a:solidFill>
              <a:schemeClr val="tx1"/>
            </a:solidFill>
          </a:ln>
        </p:spPr>
      </p:pic>
    </p:spTree>
    <p:extLst>
      <p:ext uri="{BB962C8B-B14F-4D97-AF65-F5344CB8AC3E}">
        <p14:creationId xmlns:p14="http://schemas.microsoft.com/office/powerpoint/2010/main" val="2669322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321"/>
            <a:ext cx="8915400" cy="712333"/>
          </a:xfrm>
        </p:spPr>
        <p:txBody>
          <a:bodyPr>
            <a:normAutofit/>
          </a:bodyPr>
          <a:lstStyle/>
          <a:p>
            <a:r>
              <a:rPr lang="en-GB" sz="2400" b="1" dirty="0">
                <a:solidFill>
                  <a:srgbClr val="FF0000"/>
                </a:solidFill>
              </a:rPr>
              <a:t>(6) </a:t>
            </a:r>
            <a:r>
              <a:rPr lang="en-GB" sz="2400" b="1" dirty="0"/>
              <a:t>Bethlehem Museum of the mind </a:t>
            </a:r>
          </a:p>
        </p:txBody>
      </p:sp>
      <p:sp>
        <p:nvSpPr>
          <p:cNvPr id="3" name="Content Placeholder 2"/>
          <p:cNvSpPr>
            <a:spLocks noGrp="1"/>
          </p:cNvSpPr>
          <p:nvPr>
            <p:ph idx="1"/>
          </p:nvPr>
        </p:nvSpPr>
        <p:spPr>
          <a:xfrm>
            <a:off x="305113" y="888909"/>
            <a:ext cx="9229272" cy="4525963"/>
          </a:xfrm>
        </p:spPr>
        <p:txBody>
          <a:bodyPr>
            <a:normAutofit/>
          </a:bodyPr>
          <a:lstStyle/>
          <a:p>
            <a:pPr marL="0" indent="0">
              <a:buNone/>
            </a:pPr>
            <a:r>
              <a:rPr lang="en-GB" sz="1400" dirty="0"/>
              <a:t>I</a:t>
            </a:r>
            <a:r>
              <a:rPr lang="en-GB" sz="1400" dirty="0" smtClean="0"/>
              <a:t>t </a:t>
            </a:r>
            <a:r>
              <a:rPr lang="en-GB" sz="1400" dirty="0"/>
              <a:t>may be difficult to visit the Bethlehem Museum of the mind in person. </a:t>
            </a:r>
            <a:r>
              <a:rPr lang="en-GB" sz="1400" dirty="0" smtClean="0"/>
              <a:t>However</a:t>
            </a:r>
            <a:r>
              <a:rPr lang="en-GB" sz="1400" dirty="0"/>
              <a:t>, you can look at some of the art work online. Follow the link below to read about William </a:t>
            </a:r>
            <a:r>
              <a:rPr lang="en-GB" sz="1400" dirty="0" err="1"/>
              <a:t>Kurelek’s</a:t>
            </a:r>
            <a:r>
              <a:rPr lang="en-GB" sz="1400" dirty="0"/>
              <a:t> autobiographical painting ‘The Maze’ which was painted when he was 26 and a patient at Bethlem’s sister hospital The Maudsley:</a:t>
            </a:r>
          </a:p>
          <a:p>
            <a:pPr marL="0" indent="0">
              <a:buNone/>
            </a:pPr>
            <a:r>
              <a:rPr lang="en-GB" sz="1400" dirty="0">
                <a:hlinkClick r:id="rId2"/>
              </a:rPr>
              <a:t>https://museumofthemind.org.uk/learning/the-maze</a:t>
            </a:r>
            <a:endParaRPr lang="en-GB" sz="1400" dirty="0"/>
          </a:p>
          <a:p>
            <a:pPr marL="0" indent="0">
              <a:buNone/>
            </a:pPr>
            <a:endParaRPr lang="en-GB" sz="800" dirty="0"/>
          </a:p>
          <a:p>
            <a:pPr marL="0" indent="0">
              <a:buNone/>
            </a:pPr>
            <a:r>
              <a:rPr lang="en-GB" sz="1400" dirty="0"/>
              <a:t>Once you had analysed the meaning behind the art, use it as inspiration to create your own piece of art representing your life. You must also write a summary of the meaning behind your art. Below are some examples of students’ work inspired by The Maze. You can read about the meaning behind them by clicking the images.</a:t>
            </a:r>
          </a:p>
          <a:p>
            <a:pPr marL="0" indent="0">
              <a:buNone/>
            </a:pPr>
            <a:endParaRPr lang="en-GB" sz="2000" dirty="0"/>
          </a:p>
        </p:txBody>
      </p:sp>
      <p:pic>
        <p:nvPicPr>
          <p:cNvPr id="7" name="Picture 6">
            <a:hlinkClick r:id="rId3"/>
            <a:extLst>
              <a:ext uri="{FF2B5EF4-FFF2-40B4-BE49-F238E27FC236}">
                <a16:creationId xmlns:a16="http://schemas.microsoft.com/office/drawing/2014/main" id="{5FDE105F-DF76-415E-A7E8-91D8D1283948}"/>
              </a:ext>
            </a:extLst>
          </p:cNvPr>
          <p:cNvPicPr>
            <a:picLocks noChangeAspect="1"/>
          </p:cNvPicPr>
          <p:nvPr/>
        </p:nvPicPr>
        <p:blipFill>
          <a:blip r:embed="rId4"/>
          <a:stretch>
            <a:fillRect/>
          </a:stretch>
        </p:blipFill>
        <p:spPr>
          <a:xfrm>
            <a:off x="4230191" y="2758606"/>
            <a:ext cx="4898165" cy="3673624"/>
          </a:xfrm>
          <a:prstGeom prst="rect">
            <a:avLst/>
          </a:prstGeom>
        </p:spPr>
      </p:pic>
      <p:pic>
        <p:nvPicPr>
          <p:cNvPr id="2054" name="Picture 6" descr="Kurelek 2">
            <a:hlinkClick r:id="rId3"/>
            <a:extLst>
              <a:ext uri="{FF2B5EF4-FFF2-40B4-BE49-F238E27FC236}">
                <a16:creationId xmlns:a16="http://schemas.microsoft.com/office/drawing/2014/main" id="{AF6223C3-60BE-471D-90EA-C379C29A71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9795" y="2758606"/>
            <a:ext cx="2754368" cy="3673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784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321"/>
            <a:ext cx="8915400" cy="712333"/>
          </a:xfrm>
        </p:spPr>
        <p:txBody>
          <a:bodyPr>
            <a:normAutofit/>
          </a:bodyPr>
          <a:lstStyle/>
          <a:p>
            <a:r>
              <a:rPr lang="en-GB" sz="2400" b="1" dirty="0">
                <a:solidFill>
                  <a:srgbClr val="FF0000"/>
                </a:solidFill>
              </a:rPr>
              <a:t>(7) </a:t>
            </a:r>
            <a:r>
              <a:rPr lang="en-GB" sz="2400" b="1" dirty="0"/>
              <a:t>Are criminals born or made?</a:t>
            </a:r>
          </a:p>
        </p:txBody>
      </p:sp>
      <p:sp>
        <p:nvSpPr>
          <p:cNvPr id="3" name="Content Placeholder 2"/>
          <p:cNvSpPr>
            <a:spLocks noGrp="1"/>
          </p:cNvSpPr>
          <p:nvPr>
            <p:ph idx="1"/>
          </p:nvPr>
        </p:nvSpPr>
        <p:spPr>
          <a:xfrm>
            <a:off x="338364" y="722654"/>
            <a:ext cx="9229272" cy="4525963"/>
          </a:xfrm>
        </p:spPr>
        <p:txBody>
          <a:bodyPr>
            <a:noAutofit/>
          </a:bodyPr>
          <a:lstStyle/>
          <a:p>
            <a:pPr marL="0" indent="0">
              <a:buNone/>
            </a:pPr>
            <a:r>
              <a:rPr lang="en-GB" sz="1600" dirty="0"/>
              <a:t>Research and produce an essay on the following question: ‘Are criminals born or made?’ </a:t>
            </a:r>
          </a:p>
          <a:p>
            <a:pPr marL="0" indent="0">
              <a:buNone/>
            </a:pPr>
            <a:endParaRPr lang="en-GB" sz="1600" dirty="0"/>
          </a:p>
          <a:p>
            <a:r>
              <a:rPr lang="en-GB" sz="1600" dirty="0"/>
              <a:t>You </a:t>
            </a:r>
            <a:r>
              <a:rPr lang="en-GB" sz="1600" b="1" u="sng" dirty="0">
                <a:solidFill>
                  <a:srgbClr val="FF0000"/>
                </a:solidFill>
              </a:rPr>
              <a:t>must</a:t>
            </a:r>
            <a:r>
              <a:rPr lang="en-GB" sz="1600" dirty="0"/>
              <a:t> weigh up the arguments from the nature perspective (that argues criminality is caused by genetics, brain abnormalities etc) as well as the nurture perspective (that argues criminality is caused by environmental experiences e.g. a history of abuse) and come to a conclusion.</a:t>
            </a:r>
          </a:p>
          <a:p>
            <a:r>
              <a:rPr lang="en-GB" sz="1600" dirty="0"/>
              <a:t>You </a:t>
            </a:r>
            <a:r>
              <a:rPr lang="en-GB" sz="1600" b="1" u="sng" dirty="0">
                <a:solidFill>
                  <a:srgbClr val="FF0000"/>
                </a:solidFill>
              </a:rPr>
              <a:t>should</a:t>
            </a:r>
            <a:r>
              <a:rPr lang="en-GB" sz="1600" dirty="0"/>
              <a:t> use examples of famous criminals (e.g. Ted Bundy) to support your discussion.</a:t>
            </a:r>
          </a:p>
          <a:p>
            <a:r>
              <a:rPr lang="en-GB" sz="1600" dirty="0"/>
              <a:t>You </a:t>
            </a:r>
            <a:r>
              <a:rPr lang="en-GB" sz="1600" b="1" u="sng" dirty="0">
                <a:solidFill>
                  <a:srgbClr val="FF0000"/>
                </a:solidFill>
              </a:rPr>
              <a:t>could</a:t>
            </a:r>
            <a:r>
              <a:rPr lang="en-GB" sz="1600" dirty="0"/>
              <a:t> use research evidence to support either side of the debate.</a:t>
            </a:r>
          </a:p>
        </p:txBody>
      </p:sp>
      <p:pic>
        <p:nvPicPr>
          <p:cNvPr id="5122" name="Picture 2" descr="Nature v Nurture - ALDENHAM PSYCHOLOGY">
            <a:extLst>
              <a:ext uri="{FF2B5EF4-FFF2-40B4-BE49-F238E27FC236}">
                <a16:creationId xmlns:a16="http://schemas.microsoft.com/office/drawing/2014/main" id="{9DCBF0A7-A54A-4A7A-BE0C-E78ABB361C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1437" y="3005296"/>
            <a:ext cx="3425567" cy="25691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53EBBB9-404F-4EB7-B301-104EED7F15A4}"/>
              </a:ext>
            </a:extLst>
          </p:cNvPr>
          <p:cNvSpPr/>
          <p:nvPr/>
        </p:nvSpPr>
        <p:spPr>
          <a:xfrm>
            <a:off x="416055" y="3005296"/>
            <a:ext cx="5237246" cy="2308324"/>
          </a:xfrm>
          <a:prstGeom prst="rect">
            <a:avLst/>
          </a:prstGeom>
        </p:spPr>
        <p:txBody>
          <a:bodyPr wrap="square">
            <a:spAutoFit/>
          </a:bodyPr>
          <a:lstStyle/>
          <a:p>
            <a:pPr lvl="0">
              <a:spcBef>
                <a:spcPct val="20000"/>
              </a:spcBef>
            </a:pPr>
            <a:r>
              <a:rPr lang="en-GB" sz="1600" dirty="0">
                <a:solidFill>
                  <a:prstClr val="black"/>
                </a:solidFill>
              </a:rPr>
              <a:t>Some links to help your research on this topic:</a:t>
            </a:r>
          </a:p>
          <a:p>
            <a:pPr marL="342900" lvl="0" indent="-342900">
              <a:spcBef>
                <a:spcPct val="20000"/>
              </a:spcBef>
              <a:buFont typeface="Arial" panose="020B0604020202020204" pitchFamily="34" charset="0"/>
              <a:buChar char="•"/>
            </a:pPr>
            <a:r>
              <a:rPr lang="en-GB" sz="1600" dirty="0">
                <a:solidFill>
                  <a:prstClr val="black"/>
                </a:solidFill>
                <a:hlinkClick r:id="rId3"/>
              </a:rPr>
              <a:t>https://www.youtube.com/watch?v=u2V0vOFexY4</a:t>
            </a:r>
            <a:endParaRPr lang="en-GB" sz="1600" dirty="0">
              <a:solidFill>
                <a:prstClr val="black"/>
              </a:solidFill>
            </a:endParaRPr>
          </a:p>
          <a:p>
            <a:pPr marL="342900" lvl="0" indent="-342900">
              <a:spcBef>
                <a:spcPct val="20000"/>
              </a:spcBef>
              <a:buFont typeface="Arial" panose="020B0604020202020204" pitchFamily="34" charset="0"/>
              <a:buChar char="•"/>
            </a:pPr>
            <a:r>
              <a:rPr lang="en-GB" sz="1600" dirty="0">
                <a:solidFill>
                  <a:prstClr val="black"/>
                </a:solidFill>
                <a:hlinkClick r:id="rId4"/>
              </a:rPr>
              <a:t>https://www.bbc.co.uk/news/magazine-31714853</a:t>
            </a:r>
            <a:endParaRPr lang="en-GB" sz="1600" dirty="0">
              <a:solidFill>
                <a:prstClr val="black"/>
              </a:solidFill>
            </a:endParaRPr>
          </a:p>
          <a:p>
            <a:pPr marL="342900" lvl="0" indent="-342900">
              <a:spcBef>
                <a:spcPct val="20000"/>
              </a:spcBef>
              <a:buFont typeface="Arial" panose="020B0604020202020204" pitchFamily="34" charset="0"/>
              <a:buChar char="•"/>
            </a:pPr>
            <a:r>
              <a:rPr lang="en-GB" sz="1600" dirty="0">
                <a:solidFill>
                  <a:prstClr val="black"/>
                </a:solidFill>
                <a:hlinkClick r:id="rId5"/>
              </a:rPr>
              <a:t>https://www.independent.co.uk/news/uk/do-your-genes-make-you-a-criminal-1572714.html</a:t>
            </a:r>
            <a:endParaRPr lang="en-GB" sz="1600" dirty="0">
              <a:solidFill>
                <a:prstClr val="black"/>
              </a:solidFill>
            </a:endParaRPr>
          </a:p>
          <a:p>
            <a:pPr marL="342900" lvl="0" indent="-342900">
              <a:spcBef>
                <a:spcPct val="20000"/>
              </a:spcBef>
              <a:buFont typeface="Arial" panose="020B0604020202020204" pitchFamily="34" charset="0"/>
              <a:buChar char="•"/>
            </a:pPr>
            <a:r>
              <a:rPr lang="en-GB" sz="1600" dirty="0">
                <a:solidFill>
                  <a:prstClr val="black"/>
                </a:solidFill>
                <a:hlinkClick r:id="rId6"/>
              </a:rPr>
              <a:t>http://www.laurahamlett.com/blog/ted-bundy-nature-vs-nurture/</a:t>
            </a:r>
            <a:endParaRPr lang="en-GB" sz="1600" dirty="0">
              <a:solidFill>
                <a:prstClr val="black"/>
              </a:solidFill>
            </a:endParaRPr>
          </a:p>
          <a:p>
            <a:pPr marL="342900" lvl="0" indent="-342900">
              <a:spcBef>
                <a:spcPct val="20000"/>
              </a:spcBef>
              <a:buFont typeface="Arial" panose="020B0604020202020204" pitchFamily="34" charset="0"/>
              <a:buChar char="•"/>
            </a:pPr>
            <a:r>
              <a:rPr lang="en-GB" sz="1600" dirty="0">
                <a:solidFill>
                  <a:prstClr val="black"/>
                </a:solidFill>
                <a:hlinkClick r:id="rId7"/>
              </a:rPr>
              <a:t>https://www.youtube.com/watch?v=MJ7Zl4j911Q</a:t>
            </a:r>
            <a:endParaRPr lang="en-GB" sz="1600" dirty="0">
              <a:solidFill>
                <a:prstClr val="black"/>
              </a:solidFill>
            </a:endParaRPr>
          </a:p>
        </p:txBody>
      </p:sp>
    </p:spTree>
    <p:extLst>
      <p:ext uri="{BB962C8B-B14F-4D97-AF65-F5344CB8AC3E}">
        <p14:creationId xmlns:p14="http://schemas.microsoft.com/office/powerpoint/2010/main" val="355746373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1124</TotalTime>
  <Words>1800</Words>
  <Application>Microsoft Office PowerPoint</Application>
  <PresentationFormat>A4 Paper (210x297 mm)</PresentationFormat>
  <Paragraphs>264</Paragraphs>
  <Slides>11</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Bliss 2 ExtraBold</vt:lpstr>
      <vt:lpstr>Bliss 2 Regular</vt:lpstr>
      <vt:lpstr>Calibri</vt:lpstr>
      <vt:lpstr>Century Gothic</vt:lpstr>
      <vt:lpstr>Times New Roman</vt:lpstr>
      <vt:lpstr>1_Office Theme</vt:lpstr>
      <vt:lpstr>Office Theme</vt:lpstr>
      <vt:lpstr>PowerPoint Presentation</vt:lpstr>
      <vt:lpstr>PowerPoint Presentation</vt:lpstr>
      <vt:lpstr>PowerPoint Presentation</vt:lpstr>
      <vt:lpstr>(2) Crash Course Psychology</vt:lpstr>
      <vt:lpstr>PowerPoint Presentation</vt:lpstr>
      <vt:lpstr>PowerPoint Presentation</vt:lpstr>
      <vt:lpstr>(5) Starting with Psychology / The Open University</vt:lpstr>
      <vt:lpstr>(6) Bethlehem Museum of the mind </vt:lpstr>
      <vt:lpstr>(7) Are criminals born or made?</vt:lpstr>
      <vt:lpstr>(8) Presentation on a psychological approach</vt:lpstr>
      <vt:lpstr>(9) An introduction to Psychology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rackley</dc:creator>
  <cp:lastModifiedBy>Ms L Rackley</cp:lastModifiedBy>
  <cp:revision>78</cp:revision>
  <dcterms:created xsi:type="dcterms:W3CDTF">2020-04-29T12:18:40Z</dcterms:created>
  <dcterms:modified xsi:type="dcterms:W3CDTF">2023-06-21T12:11:49Z</dcterms:modified>
</cp:coreProperties>
</file>