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70" r:id="rId2"/>
    <p:sldId id="258" r:id="rId3"/>
    <p:sldId id="271" r:id="rId4"/>
    <p:sldId id="259" r:id="rId5"/>
    <p:sldId id="268" r:id="rId6"/>
    <p:sldId id="264" r:id="rId7"/>
    <p:sldId id="265" r:id="rId8"/>
  </p:sldIdLst>
  <p:sldSz cx="9906000" cy="6858000" type="A4"/>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B9B63DF-9442-45B0-8693-961D47D8A36D}">
          <p14:sldIdLst>
            <p14:sldId id="270"/>
            <p14:sldId id="258"/>
          </p14:sldIdLst>
        </p14:section>
        <p14:section name="Untitled Section" id="{BBE96AA5-A314-4063-AB85-CF33C7BF7102}">
          <p14:sldIdLst>
            <p14:sldId id="271"/>
            <p14:sldId id="259"/>
            <p14:sldId id="268"/>
            <p14:sldId id="264"/>
            <p14:sldId id="265"/>
          </p14:sldIdLst>
        </p14:section>
      </p14:sectionLst>
    </p:ex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46C0"/>
    <a:srgbClr val="CCFFCC"/>
    <a:srgbClr val="EEECE1"/>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B0772C-B3EF-13FB-6B57-7CBC68A74678}" v="70" dt="2023-06-29T08:58:54.118"/>
    <p1510:client id="{C81E0497-F7CE-03ED-02F1-ED08A09BC075}" v="20" dt="2022-06-29T15:40:42.7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000" autoAdjust="0"/>
  </p:normalViewPr>
  <p:slideViewPr>
    <p:cSldViewPr>
      <p:cViewPr varScale="1">
        <p:scale>
          <a:sx n="100" d="100"/>
          <a:sy n="100" d="100"/>
        </p:scale>
        <p:origin x="78" y="234"/>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3177" tIns="46589" rIns="93177" bIns="46589" rtlCol="0"/>
          <a:lstStyle>
            <a:lvl1pPr algn="r">
              <a:defRPr sz="1200"/>
            </a:lvl1pPr>
          </a:lstStyle>
          <a:p>
            <a:fld id="{569DFADF-E47B-4680-A55D-77D9BA1C008D}" type="datetimeFigureOut">
              <a:rPr lang="en-GB" smtClean="0"/>
              <a:t>29/06/2023</a:t>
            </a:fld>
            <a:endParaRPr lang="en-GB"/>
          </a:p>
        </p:txBody>
      </p:sp>
      <p:sp>
        <p:nvSpPr>
          <p:cNvPr id="4" name="Slide Image Placeholder 3"/>
          <p:cNvSpPr>
            <a:spLocks noGrp="1" noRot="1" noChangeAspect="1"/>
          </p:cNvSpPr>
          <p:nvPr>
            <p:ph type="sldImg" idx="2"/>
          </p:nvPr>
        </p:nvSpPr>
        <p:spPr>
          <a:xfrm>
            <a:off x="711200" y="744538"/>
            <a:ext cx="5375275" cy="3722687"/>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3177" tIns="46589" rIns="93177" bIns="46589" rtlCol="0" anchor="b"/>
          <a:lstStyle>
            <a:lvl1pPr algn="r">
              <a:defRPr sz="1200"/>
            </a:lvl1pPr>
          </a:lstStyle>
          <a:p>
            <a:fld id="{9862FEC9-FA88-4356-BAD4-9CA698613C76}" type="slidenum">
              <a:rPr lang="en-GB" smtClean="0"/>
              <a:t>‹#›</a:t>
            </a:fld>
            <a:endParaRPr lang="en-GB"/>
          </a:p>
        </p:txBody>
      </p:sp>
    </p:spTree>
    <p:extLst>
      <p:ext uri="{BB962C8B-B14F-4D97-AF65-F5344CB8AC3E}">
        <p14:creationId xmlns:p14="http://schemas.microsoft.com/office/powerpoint/2010/main" val="3915049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862FEC9-FA88-4356-BAD4-9CA698613C76}" type="slidenum">
              <a:rPr lang="en-GB" smtClean="0"/>
              <a:t>2</a:t>
            </a:fld>
            <a:endParaRPr lang="en-GB"/>
          </a:p>
        </p:txBody>
      </p:sp>
    </p:spTree>
    <p:extLst>
      <p:ext uri="{BB962C8B-B14F-4D97-AF65-F5344CB8AC3E}">
        <p14:creationId xmlns:p14="http://schemas.microsoft.com/office/powerpoint/2010/main" val="1510664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862FEC9-FA88-4356-BAD4-9CA698613C76}" type="slidenum">
              <a:rPr lang="en-GB" smtClean="0"/>
              <a:t>3</a:t>
            </a:fld>
            <a:endParaRPr lang="en-GB"/>
          </a:p>
        </p:txBody>
      </p:sp>
    </p:spTree>
    <p:extLst>
      <p:ext uri="{BB962C8B-B14F-4D97-AF65-F5344CB8AC3E}">
        <p14:creationId xmlns:p14="http://schemas.microsoft.com/office/powerpoint/2010/main" val="890167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7"/>
            <a:ext cx="84201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2AA483D-48F1-4002-887B-66D539C21F93}" type="datetimeFigureOut">
              <a:rPr lang="en-GB" smtClean="0"/>
              <a:t>29/06/2023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1999259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2AA483D-48F1-4002-887B-66D539C21F93}" type="datetimeFigureOut">
              <a:rPr lang="en-GB" smtClean="0"/>
              <a:t>29/06/2023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2509462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0"/>
            <a:ext cx="222885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95300" y="274640"/>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2AA483D-48F1-4002-887B-66D539C21F93}" type="datetimeFigureOut">
              <a:rPr lang="en-GB" smtClean="0"/>
              <a:t>29/06/2023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2671403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2AA483D-48F1-4002-887B-66D539C21F93}" type="datetimeFigureOut">
              <a:rPr lang="en-GB" smtClean="0"/>
              <a:t>29/06/2023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3763211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82506" y="2906715"/>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AA483D-48F1-4002-887B-66D539C21F93}" type="datetimeFigureOut">
              <a:rPr lang="en-GB" smtClean="0"/>
              <a:t>29/06/2023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2880054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2AA483D-48F1-4002-887B-66D539C21F93}" type="datetimeFigureOut">
              <a:rPr lang="en-GB" smtClean="0"/>
              <a:t>29/06/2023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1309117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95302"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2"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032113" y="1535113"/>
            <a:ext cx="437858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3" y="2174875"/>
            <a:ext cx="43785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2AA483D-48F1-4002-887B-66D539C21F93}" type="datetimeFigureOut">
              <a:rPr lang="en-GB" smtClean="0"/>
              <a:t>29/06/2023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303976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2AA483D-48F1-4002-887B-66D539C21F93}" type="datetimeFigureOut">
              <a:rPr lang="en-GB" smtClean="0"/>
              <a:t>29/06/2023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4161334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AA483D-48F1-4002-887B-66D539C21F93}" type="datetimeFigureOut">
              <a:rPr lang="en-GB" smtClean="0"/>
              <a:t>29/06/2023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3050626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2" y="273050"/>
            <a:ext cx="3259006"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872972" y="273052"/>
            <a:ext cx="553773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95302"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AA483D-48F1-4002-887B-66D539C21F93}" type="datetimeFigureOut">
              <a:rPr lang="en-GB" smtClean="0"/>
              <a:t>29/06/2023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1948139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AA483D-48F1-4002-887B-66D539C21F93}" type="datetimeFigureOut">
              <a:rPr lang="en-GB" smtClean="0"/>
              <a:t>29/06/2023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264115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95300" y="6356352"/>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AA483D-48F1-4002-887B-66D539C21F93}" type="datetimeFigureOut">
              <a:rPr lang="en-GB" smtClean="0"/>
              <a:t>29/06/2023</a:t>
            </a:fld>
            <a:endParaRPr lang="en-GB"/>
          </a:p>
        </p:txBody>
      </p:sp>
      <p:sp>
        <p:nvSpPr>
          <p:cNvPr id="5" name="Footer Placeholder 4"/>
          <p:cNvSpPr>
            <a:spLocks noGrp="1"/>
          </p:cNvSpPr>
          <p:nvPr>
            <p:ph type="ftr" sz="quarter" idx="3"/>
          </p:nvPr>
        </p:nvSpPr>
        <p:spPr>
          <a:xfrm>
            <a:off x="3384550" y="6356352"/>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7099300" y="6356352"/>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FFC462-4299-42D6-8F8F-B3A5DE6C3B5C}" type="slidenum">
              <a:rPr lang="en-GB" smtClean="0"/>
              <a:t>‹#›</a:t>
            </a:fld>
            <a:endParaRPr lang="en-GB"/>
          </a:p>
        </p:txBody>
      </p:sp>
    </p:spTree>
    <p:extLst>
      <p:ext uri="{BB962C8B-B14F-4D97-AF65-F5344CB8AC3E}">
        <p14:creationId xmlns:p14="http://schemas.microsoft.com/office/powerpoint/2010/main" val="26408306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hyperlink" Target="https://www1.chester.ac.uk/subject-activities-schools-and-colleges/theology-and-religious-studies/trs-chester-level-webinars-1" TargetMode="External"/><Relationship Id="rId13" Type="http://schemas.openxmlformats.org/officeDocument/2006/relationships/hyperlink" Target="https://philosophynow.org/issues/105/Atheist_In_A_Foxhole" TargetMode="External"/><Relationship Id="rId18" Type="http://schemas.openxmlformats.org/officeDocument/2006/relationships/hyperlink" Target="https://www.bing.com/videos/search?q=my+year+of+living+biblically&amp;&amp;view=detail&amp;mid=37DA8B7EDB84482ACF2B37DA8B7EDB84482ACF2B&amp;&amp;FORM=VRDGAR&amp;ru=%2Fvideos%2Fsearch%3Fq%3Dmy%2Byear%2Bof%2Bliving%2Bbiblically%26FORM%3DHDRSC3" TargetMode="External"/><Relationship Id="rId26" Type="http://schemas.openxmlformats.org/officeDocument/2006/relationships/image" Target="../media/image7.png"/><Relationship Id="rId3" Type="http://schemas.openxmlformats.org/officeDocument/2006/relationships/hyperlink" Target="https://www.youtube.com/watch?v=QLhFe8eI8F0&amp;list=PLYw_scQ8wJwFd0xABZw6CdgjP875GGPDm&amp;index=8" TargetMode="External"/><Relationship Id="rId21" Type="http://schemas.openxmlformats.org/officeDocument/2006/relationships/image" Target="../media/image2.jpeg"/><Relationship Id="rId7" Type="http://schemas.openxmlformats.org/officeDocument/2006/relationships/hyperlink" Target="https://events.chester.ac.uk/trs22/" TargetMode="External"/><Relationship Id="rId12" Type="http://schemas.openxmlformats.org/officeDocument/2006/relationships/hyperlink" Target="https://www.bbc.co.uk/programmes/p01gvqlg" TargetMode="External"/><Relationship Id="rId17" Type="http://schemas.openxmlformats.org/officeDocument/2006/relationships/hyperlink" Target="https://www.youtube.com/watch?v=FOoffXFpAlU&amp;feature=youtu.be" TargetMode="External"/><Relationship Id="rId25" Type="http://schemas.openxmlformats.org/officeDocument/2006/relationships/image" Target="../media/image6.png"/><Relationship Id="rId2" Type="http://schemas.openxmlformats.org/officeDocument/2006/relationships/notesSlide" Target="../notesSlides/notesSlide1.xml"/><Relationship Id="rId16" Type="http://schemas.openxmlformats.org/officeDocument/2006/relationships/hyperlink" Target="https://www.youtube.com/watch?v=sn7YQOzNuSc" TargetMode="External"/><Relationship Id="rId20" Type="http://schemas.openxmlformats.org/officeDocument/2006/relationships/hyperlink" Target="https://podcasts.ox.ac.uk/5-arguments-existence-god-design-argument" TargetMode="External"/><Relationship Id="rId29"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hyperlink" Target="https://events.chester.ac.uk/trs23/" TargetMode="External"/><Relationship Id="rId11" Type="http://schemas.openxmlformats.org/officeDocument/2006/relationships/hyperlink" Target="https://www.youtube.com/watch?v=gs_gY1K1AMU&amp;list=PL8dPuuaLjXtNgK6MZucdYldNkMybYIHKR&amp;t=0s" TargetMode="External"/><Relationship Id="rId24" Type="http://schemas.openxmlformats.org/officeDocument/2006/relationships/image" Target="../media/image5.jpeg"/><Relationship Id="rId5" Type="http://schemas.openxmlformats.org/officeDocument/2006/relationships/hyperlink" Target="https://www.philosophersmag.com/essays/174-life-doesn-t-begin-at-conception" TargetMode="External"/><Relationship Id="rId15" Type="http://schemas.openxmlformats.org/officeDocument/2006/relationships/hyperlink" Target="https://www.theguardian.com/world/2020/may/03/british-public-turn-to-prayer-as-one-in-four-tune-in-to-religious-services" TargetMode="External"/><Relationship Id="rId23" Type="http://schemas.openxmlformats.org/officeDocument/2006/relationships/image" Target="../media/image4.png"/><Relationship Id="rId28" Type="http://schemas.openxmlformats.org/officeDocument/2006/relationships/image" Target="../media/image9.png"/><Relationship Id="rId10" Type="http://schemas.openxmlformats.org/officeDocument/2006/relationships/hyperlink" Target="https://www.philosophersmag.com/essays/38-do-animals-have-free-will" TargetMode="External"/><Relationship Id="rId19" Type="http://schemas.openxmlformats.org/officeDocument/2006/relationships/hyperlink" Target="https://www.youtube.com/watch?v=FmTsS5xFA6k" TargetMode="External"/><Relationship Id="rId4" Type="http://schemas.openxmlformats.org/officeDocument/2006/relationships/hyperlink" Target="https://www.youtube.com/watch?v=MVLKURgfft0" TargetMode="External"/><Relationship Id="rId9" Type="http://schemas.openxmlformats.org/officeDocument/2006/relationships/hyperlink" Target="https://www1.chester.ac.uk/subject-activities-schools-and-colleges/theology-and-religious-studies/trs-chester-level-webinars-0" TargetMode="External"/><Relationship Id="rId14" Type="http://schemas.openxmlformats.org/officeDocument/2006/relationships/hyperlink" Target="https://www.youtube.com/watch?v=zF5bPI92-5o&amp;feature=youtu.be" TargetMode="External"/><Relationship Id="rId22" Type="http://schemas.openxmlformats.org/officeDocument/2006/relationships/image" Target="../media/image3.png"/><Relationship Id="rId27"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8A6731-F6C0-4489-87A5-3D0ECB3E61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2" y="0"/>
            <a:ext cx="9875520" cy="6858000"/>
          </a:xfrm>
          <a:prstGeom prst="rect">
            <a:avLst/>
          </a:prstGeom>
        </p:spPr>
      </p:pic>
      <p:sp>
        <p:nvSpPr>
          <p:cNvPr id="5" name="TextBox 4"/>
          <p:cNvSpPr txBox="1"/>
          <p:nvPr/>
        </p:nvSpPr>
        <p:spPr>
          <a:xfrm>
            <a:off x="416496" y="116632"/>
            <a:ext cx="9330117" cy="1077218"/>
          </a:xfrm>
          <a:prstGeom prst="rect">
            <a:avLst/>
          </a:prstGeom>
          <a:noFill/>
        </p:spPr>
        <p:txBody>
          <a:bodyPr wrap="square" lIns="91440" tIns="45720" rIns="91440" bIns="45720" rtlCol="0" anchor="t">
            <a:spAutoFit/>
          </a:bodyPr>
          <a:lstStyle/>
          <a:p>
            <a:r>
              <a:rPr lang="en-GB" sz="3200" b="1" dirty="0">
                <a:solidFill>
                  <a:schemeClr val="bg1"/>
                </a:solidFill>
                <a:latin typeface="Bliss 2 ExtraBold" panose="02000506030000020004" pitchFamily="50" charset="0"/>
              </a:rPr>
              <a:t>Philosophy &amp; Ethics (Religious Studies) </a:t>
            </a:r>
          </a:p>
          <a:p>
            <a:r>
              <a:rPr lang="en-GB" sz="3200" b="1" dirty="0">
                <a:solidFill>
                  <a:schemeClr val="bg1"/>
                </a:solidFill>
                <a:latin typeface="Bliss 2 ExtraBold"/>
              </a:rPr>
              <a:t>Bridging Menu – Summer 2023</a:t>
            </a:r>
            <a:endParaRPr lang="en-GB" sz="3200" b="1" dirty="0">
              <a:solidFill>
                <a:schemeClr val="bg1"/>
              </a:solidFill>
              <a:latin typeface="Bliss 2 ExtraBold" panose="02000506030000020004" pitchFamily="50" charset="0"/>
            </a:endParaRPr>
          </a:p>
        </p:txBody>
      </p:sp>
      <p:sp>
        <p:nvSpPr>
          <p:cNvPr id="2" name="TextBox 1">
            <a:extLst>
              <a:ext uri="{FF2B5EF4-FFF2-40B4-BE49-F238E27FC236}">
                <a16:creationId xmlns:a16="http://schemas.microsoft.com/office/drawing/2014/main" id="{45D5702C-8DDC-434B-9503-1D42F9AF6EE8}"/>
              </a:ext>
            </a:extLst>
          </p:cNvPr>
          <p:cNvSpPr txBox="1"/>
          <p:nvPr/>
        </p:nvSpPr>
        <p:spPr>
          <a:xfrm>
            <a:off x="6290229" y="4802376"/>
            <a:ext cx="3456384" cy="1938992"/>
          </a:xfrm>
          <a:prstGeom prst="rect">
            <a:avLst/>
          </a:prstGeom>
          <a:solidFill>
            <a:srgbClr val="EEECE1"/>
          </a:solidFill>
          <a:scene3d>
            <a:camera prst="orthographicFront"/>
            <a:lightRig rig="threePt" dir="t"/>
          </a:scene3d>
          <a:sp3d>
            <a:bevelT/>
          </a:sp3d>
        </p:spPr>
        <p:txBody>
          <a:bodyPr wrap="square" rtlCol="0">
            <a:spAutoFit/>
          </a:bodyPr>
          <a:lstStyle/>
          <a:p>
            <a:r>
              <a:rPr lang="en-GB" sz="2000" dirty="0">
                <a:latin typeface="Arial" panose="020B0604020202020204" pitchFamily="34" charset="0"/>
                <a:cs typeface="Arial" panose="020B0604020202020204" pitchFamily="34" charset="0"/>
              </a:rPr>
              <a:t>“No one can construct for you the bridge upon which precisely you must cross the stream of life, no one but you yourself alone.”</a:t>
            </a:r>
          </a:p>
          <a:p>
            <a:pPr algn="r"/>
            <a:r>
              <a:rPr lang="en-GB" sz="2000" dirty="0">
                <a:latin typeface="Arial" panose="020B0604020202020204" pitchFamily="34" charset="0"/>
                <a:cs typeface="Arial" panose="020B0604020202020204" pitchFamily="34" charset="0"/>
              </a:rPr>
              <a:t>Friedrich Nietzsche</a:t>
            </a:r>
          </a:p>
        </p:txBody>
      </p:sp>
      <p:sp>
        <p:nvSpPr>
          <p:cNvPr id="8" name="TextBox 7">
            <a:extLst>
              <a:ext uri="{FF2B5EF4-FFF2-40B4-BE49-F238E27FC236}">
                <a16:creationId xmlns:a16="http://schemas.microsoft.com/office/drawing/2014/main" id="{553B3E20-84B0-4105-AD65-26F6E1BC2AA6}"/>
              </a:ext>
            </a:extLst>
          </p:cNvPr>
          <p:cNvSpPr txBox="1"/>
          <p:nvPr/>
        </p:nvSpPr>
        <p:spPr>
          <a:xfrm>
            <a:off x="632520" y="1674673"/>
            <a:ext cx="3713493" cy="1323439"/>
          </a:xfrm>
          <a:prstGeom prst="rect">
            <a:avLst/>
          </a:prstGeom>
          <a:solidFill>
            <a:schemeClr val="accent1">
              <a:lumMod val="40000"/>
              <a:lumOff val="60000"/>
              <a:alpha val="96000"/>
            </a:schemeClr>
          </a:solidFill>
          <a:scene3d>
            <a:camera prst="orthographicFront"/>
            <a:lightRig rig="threePt" dir="t"/>
          </a:scene3d>
          <a:sp3d>
            <a:bevelT prst="relaxedInset"/>
          </a:sp3d>
        </p:spPr>
        <p:txBody>
          <a:bodyPr wrap="square" rtlCol="0">
            <a:spAutoFit/>
          </a:bodyPr>
          <a:lstStyle/>
          <a:p>
            <a:r>
              <a:rPr lang="en-GB" sz="2000" dirty="0">
                <a:latin typeface="Arial" panose="020B0604020202020204" pitchFamily="34" charset="0"/>
                <a:cs typeface="Arial" panose="020B0604020202020204" pitchFamily="34" charset="0"/>
              </a:rPr>
              <a:t>“Philosophy can’t build bridges, but can encourage people to cross them.”</a:t>
            </a:r>
          </a:p>
          <a:p>
            <a:pPr algn="r"/>
            <a:r>
              <a:rPr lang="en-GB" sz="2000" dirty="0">
                <a:latin typeface="Arial" panose="020B0604020202020204" pitchFamily="34" charset="0"/>
                <a:cs typeface="Arial" panose="020B0604020202020204" pitchFamily="34" charset="0"/>
              </a:rPr>
              <a:t>Paulo Coelho</a:t>
            </a:r>
          </a:p>
        </p:txBody>
      </p:sp>
    </p:spTree>
    <p:extLst>
      <p:ext uri="{BB962C8B-B14F-4D97-AF65-F5344CB8AC3E}">
        <p14:creationId xmlns:p14="http://schemas.microsoft.com/office/powerpoint/2010/main" val="28614524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8569769"/>
              </p:ext>
            </p:extLst>
          </p:nvPr>
        </p:nvGraphicFramePr>
        <p:xfrm>
          <a:off x="-7965" y="-206537"/>
          <a:ext cx="9906000" cy="7030549"/>
        </p:xfrm>
        <a:graphic>
          <a:graphicData uri="http://schemas.openxmlformats.org/drawingml/2006/table">
            <a:tbl>
              <a:tblPr firstRow="1" bandRow="1">
                <a:tableStyleId>{5C22544A-7EE6-4342-B048-85BDC9FD1C3A}</a:tableStyleId>
              </a:tblPr>
              <a:tblGrid>
                <a:gridCol w="272480">
                  <a:extLst>
                    <a:ext uri="{9D8B030D-6E8A-4147-A177-3AD203B41FA5}">
                      <a16:colId xmlns:a16="http://schemas.microsoft.com/office/drawing/2014/main" val="3372372521"/>
                    </a:ext>
                  </a:extLst>
                </a:gridCol>
                <a:gridCol w="2953075">
                  <a:extLst>
                    <a:ext uri="{9D8B030D-6E8A-4147-A177-3AD203B41FA5}">
                      <a16:colId xmlns:a16="http://schemas.microsoft.com/office/drawing/2014/main" val="2077392922"/>
                    </a:ext>
                  </a:extLst>
                </a:gridCol>
                <a:gridCol w="2817447">
                  <a:extLst>
                    <a:ext uri="{9D8B030D-6E8A-4147-A177-3AD203B41FA5}">
                      <a16:colId xmlns:a16="http://schemas.microsoft.com/office/drawing/2014/main" val="3932849750"/>
                    </a:ext>
                  </a:extLst>
                </a:gridCol>
                <a:gridCol w="1790318">
                  <a:extLst>
                    <a:ext uri="{9D8B030D-6E8A-4147-A177-3AD203B41FA5}">
                      <a16:colId xmlns:a16="http://schemas.microsoft.com/office/drawing/2014/main" val="3835909388"/>
                    </a:ext>
                  </a:extLst>
                </a:gridCol>
                <a:gridCol w="2072680">
                  <a:extLst>
                    <a:ext uri="{9D8B030D-6E8A-4147-A177-3AD203B41FA5}">
                      <a16:colId xmlns:a16="http://schemas.microsoft.com/office/drawing/2014/main" val="303662165"/>
                    </a:ext>
                  </a:extLst>
                </a:gridCol>
              </a:tblGrid>
              <a:tr h="645976">
                <a:tc gridSpan="5">
                  <a:txBody>
                    <a:bodyPr/>
                    <a:lstStyle/>
                    <a:p>
                      <a:pPr algn="ctr"/>
                      <a:r>
                        <a:rPr lang="en-GB" baseline="0" dirty="0">
                          <a:solidFill>
                            <a:schemeClr val="bg1"/>
                          </a:solidFill>
                        </a:rPr>
                        <a:t>Philosophy &amp; Ethics (Religious Studies) Bridging Menu</a:t>
                      </a:r>
                    </a:p>
                    <a:p>
                      <a:pPr algn="ctr"/>
                      <a:r>
                        <a:rPr lang="en-GB" baseline="0" dirty="0">
                          <a:solidFill>
                            <a:schemeClr val="bg1"/>
                          </a:solidFill>
                        </a:rPr>
                        <a:t>(Green modules are core (compulsory) modules ,        indicates the most challenging modules )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46C0"/>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4762000"/>
                  </a:ext>
                </a:extLst>
              </a:tr>
              <a:tr h="471453">
                <a:tc rowSpan="8">
                  <a:txBody>
                    <a:bodyPr/>
                    <a:lstStyle/>
                    <a:p>
                      <a:pPr algn="ctr"/>
                      <a:endParaRPr lang="en-GB" sz="1400" b="1" dirty="0">
                        <a:solidFill>
                          <a:schemeClr val="tx1"/>
                        </a:solidFill>
                        <a:latin typeface="Bliss 2 Regular" panose="02000506030000020004" pitchFamily="50" charset="0"/>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400" b="1" dirty="0">
                          <a:solidFill>
                            <a:schemeClr val="tx1"/>
                          </a:solidFill>
                          <a:latin typeface="Bliss 2 Regular" panose="02000506030000020004" pitchFamily="50" charset="0"/>
                        </a:rPr>
                        <a:t>Read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400" b="1" dirty="0">
                          <a:solidFill>
                            <a:schemeClr val="tx1"/>
                          </a:solidFill>
                          <a:latin typeface="Bliss 2 Regular" panose="02000506030000020004" pitchFamily="50" charset="0"/>
                        </a:rPr>
                        <a:t>Watch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400" b="1" dirty="0">
                          <a:solidFill>
                            <a:schemeClr val="tx1"/>
                          </a:solidFill>
                          <a:latin typeface="Bliss 2 Regular" panose="02000506030000020004" pitchFamily="50" charset="0"/>
                        </a:rPr>
                        <a:t>Listen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400" b="1" dirty="0">
                          <a:solidFill>
                            <a:schemeClr val="tx1"/>
                          </a:solidFill>
                          <a:latin typeface="Bliss 2 Regular" panose="02000506030000020004" pitchFamily="50" charset="0"/>
                        </a:rPr>
                        <a:t>Do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319254683"/>
                  </a:ext>
                </a:extLst>
              </a:tr>
              <a:tr h="1333351">
                <a:tc vMerge="1">
                  <a:txBody>
                    <a:bodyPr/>
                    <a:lstStyle/>
                    <a:p>
                      <a:endParaRPr lang="en-GB" sz="1000" dirty="0">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r>
                        <a:rPr lang="en-GB" sz="1000" b="1" kern="1200" dirty="0">
                          <a:solidFill>
                            <a:schemeClr val="dk1"/>
                          </a:solidFill>
                          <a:effectLst/>
                          <a:latin typeface="Bliss 2 Regular" panose="02000506030000020004" pitchFamily="50" charset="0"/>
                          <a:ea typeface="+mn-ea"/>
                          <a:cs typeface="+mn-cs"/>
                        </a:rPr>
                        <a:t>“Practical Ethics” Peter Singer</a:t>
                      </a:r>
                    </a:p>
                    <a:p>
                      <a:pPr lvl="0"/>
                      <a:endParaRPr lang="en-GB" sz="1000" kern="1200" dirty="0">
                        <a:solidFill>
                          <a:schemeClr val="dk1"/>
                        </a:solidFill>
                        <a:effectLst/>
                        <a:latin typeface="Bliss 2 Regular" panose="02000506030000020004" pitchFamily="50" charset="0"/>
                        <a:ea typeface="+mn-ea"/>
                        <a:cs typeface="+mn-cs"/>
                      </a:endParaRPr>
                    </a:p>
                    <a:p>
                      <a:r>
                        <a:rPr lang="en-US" sz="1000" b="0" i="0" kern="1200" dirty="0">
                          <a:solidFill>
                            <a:schemeClr val="dk1"/>
                          </a:solidFill>
                          <a:effectLst/>
                          <a:latin typeface="Bliss 2 Regular" panose="02000506030000020004" pitchFamily="50" charset="0"/>
                          <a:ea typeface="+mn-ea"/>
                          <a:cs typeface="+mn-cs"/>
                        </a:rPr>
                        <a:t>First published in 1979 and invaluable to generations of students, this book is an introduction to applied ethics by bioethical philosopher Peter Singer. </a:t>
                      </a:r>
                    </a:p>
                    <a:p>
                      <a:r>
                        <a:rPr lang="en-US" sz="1000" b="0" i="0" kern="1200" dirty="0">
                          <a:solidFill>
                            <a:schemeClr val="dk1"/>
                          </a:solidFill>
                          <a:effectLst/>
                          <a:latin typeface="Bliss 2 Regular" panose="02000506030000020004" pitchFamily="50" charset="0"/>
                          <a:ea typeface="+mn-ea"/>
                          <a:cs typeface="+mn-cs"/>
                        </a:rPr>
                        <a:t>(Low-cost paperback &amp; download versions are available). The chapters on </a:t>
                      </a:r>
                      <a:r>
                        <a:rPr lang="en-US" sz="1000" b="0" i="1" kern="1200" dirty="0">
                          <a:solidFill>
                            <a:schemeClr val="dk1"/>
                          </a:solidFill>
                          <a:effectLst/>
                          <a:latin typeface="Bliss 2 Regular" panose="02000506030000020004" pitchFamily="50" charset="0"/>
                          <a:ea typeface="+mn-ea"/>
                          <a:cs typeface="+mn-cs"/>
                        </a:rPr>
                        <a:t>Embryo Experimentation</a:t>
                      </a:r>
                      <a:r>
                        <a:rPr lang="en-US" sz="1000" b="0" i="0" kern="1200" dirty="0">
                          <a:solidFill>
                            <a:schemeClr val="dk1"/>
                          </a:solidFill>
                          <a:effectLst/>
                          <a:latin typeface="Bliss 2 Regular" panose="02000506030000020004" pitchFamily="50" charset="0"/>
                          <a:ea typeface="+mn-ea"/>
                          <a:cs typeface="+mn-cs"/>
                        </a:rPr>
                        <a:t> and the </a:t>
                      </a:r>
                      <a:r>
                        <a:rPr lang="en-US" sz="1000" b="0" i="1" kern="1200" dirty="0">
                          <a:solidFill>
                            <a:schemeClr val="dk1"/>
                          </a:solidFill>
                          <a:effectLst/>
                          <a:latin typeface="Bliss 2 Regular" panose="02000506030000020004" pitchFamily="50" charset="0"/>
                          <a:ea typeface="+mn-ea"/>
                          <a:cs typeface="+mn-cs"/>
                        </a:rPr>
                        <a:t>Moral Status of Animals</a:t>
                      </a:r>
                      <a:r>
                        <a:rPr lang="en-US" sz="1000" b="0" i="0" kern="1200" dirty="0">
                          <a:solidFill>
                            <a:schemeClr val="dk1"/>
                          </a:solidFill>
                          <a:effectLst/>
                          <a:latin typeface="Bliss 2 Regular" panose="02000506030000020004" pitchFamily="50" charset="0"/>
                          <a:ea typeface="+mn-ea"/>
                          <a:cs typeface="+mn-cs"/>
                        </a:rPr>
                        <a:t> are particularly useful. </a:t>
                      </a:r>
                      <a:r>
                        <a:rPr lang="en-US" sz="1000" b="0" i="0" kern="1200" dirty="0">
                          <a:solidFill>
                            <a:srgbClr val="FF0000"/>
                          </a:solidFill>
                          <a:effectLst/>
                          <a:latin typeface="Bliss 2 Regular" panose="02000506030000020004" pitchFamily="50" charset="0"/>
                          <a:ea typeface="+mn-ea"/>
                          <a:cs typeface="+mn-cs"/>
                        </a:rPr>
                        <a:t>(1)</a:t>
                      </a:r>
                      <a:endParaRPr lang="en-GB" sz="1000" dirty="0">
                        <a:solidFill>
                          <a:srgbClr val="FF0000"/>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r>
                        <a:rPr lang="en-GB" sz="1000" b="1" dirty="0">
                          <a:solidFill>
                            <a:schemeClr val="tx1"/>
                          </a:solidFill>
                          <a:latin typeface="Bliss 2 Regular" panose="02000506030000020004" pitchFamily="50" charset="0"/>
                        </a:rPr>
                        <a:t>Aquinas’ Cosmological Argument</a:t>
                      </a:r>
                    </a:p>
                    <a:p>
                      <a:pPr lvl="0"/>
                      <a:endParaRPr lang="en-GB" sz="1000" b="1" dirty="0">
                        <a:solidFill>
                          <a:schemeClr val="tx1"/>
                        </a:solidFill>
                        <a:latin typeface="Bliss 2 Regular" panose="02000506030000020004" pitchFamily="50" charset="0"/>
                      </a:endParaRPr>
                    </a:p>
                    <a:p>
                      <a:pPr algn="l"/>
                      <a:r>
                        <a:rPr lang="en-GB" sz="1000" b="0" i="0" u="none" strike="noStrike" dirty="0">
                          <a:solidFill>
                            <a:schemeClr val="tx1"/>
                          </a:solidFill>
                          <a:effectLst/>
                          <a:latin typeface="Bliss 2 Regular" panose="02000506030000020004"/>
                        </a:rPr>
                        <a:t>From the “Faith, Philosophy and Life” series, a study of Aquinas’ </a:t>
                      </a:r>
                      <a:r>
                        <a:rPr lang="en-GB" sz="1000" b="0" i="0" u="none" strike="noStrike" dirty="0">
                          <a:solidFill>
                            <a:schemeClr val="tx1"/>
                          </a:solidFill>
                          <a:effectLst/>
                          <a:latin typeface="Bliss 2 Regular" panose="02000506030000020004"/>
                          <a:hlinkClick r:id="rId3"/>
                        </a:rPr>
                        <a:t>Cosmological Argument for the existence of God</a:t>
                      </a:r>
                      <a:r>
                        <a:rPr lang="en-GB" sz="1000" b="0" i="0" u="none" strike="noStrike" dirty="0">
                          <a:solidFill>
                            <a:schemeClr val="tx1"/>
                          </a:solidFill>
                          <a:effectLst/>
                          <a:latin typeface="Bliss 2 Regular" panose="02000506030000020004"/>
                        </a:rPr>
                        <a:t>, and Hume and Kant's responses. </a:t>
                      </a:r>
                      <a:r>
                        <a:rPr lang="en-GB" sz="1000" b="0" i="0" u="none" strike="noStrike" dirty="0">
                          <a:solidFill>
                            <a:srgbClr val="FF0000"/>
                          </a:solidFill>
                          <a:effectLst/>
                          <a:latin typeface="Bliss 2 Regular" panose="02000506030000020004"/>
                        </a:rPr>
                        <a:t>(1)</a:t>
                      </a:r>
                    </a:p>
                    <a:p>
                      <a:pPr algn="l"/>
                      <a:r>
                        <a:rPr lang="en-GB" sz="1000" b="0" i="1" u="none" strike="noStrike" dirty="0">
                          <a:solidFill>
                            <a:schemeClr val="tx1"/>
                          </a:solidFill>
                          <a:effectLst/>
                          <a:latin typeface="Bliss 2 Regular" panose="02000506030000020004"/>
                        </a:rPr>
                        <a:t>(The presenter is in a Church School, and begins with a prayer – which you are free to skip)</a:t>
                      </a:r>
                      <a:endParaRPr lang="en-GB" sz="1000" b="0" i="1" dirty="0">
                        <a:solidFill>
                          <a:schemeClr val="tx1"/>
                        </a:solidFill>
                        <a:latin typeface="Bliss 2 Regular" panose="02000506030000020004"/>
                      </a:endParaRPr>
                    </a:p>
                    <a:p>
                      <a:endParaRPr kumimoji="0" lang="en-GB" sz="1000" b="0" i="0" u="none" strike="noStrike" kern="1200" cap="none" spc="0" normalizeH="0" baseline="0" noProof="0" dirty="0">
                        <a:ln>
                          <a:noFill/>
                        </a:ln>
                        <a:solidFill>
                          <a:srgbClr val="FF0000"/>
                        </a:solidFill>
                        <a:effectLst/>
                        <a:uLnTx/>
                        <a:uFillTx/>
                        <a:latin typeface="Bliss 2 Regular" panose="02000506030000020004"/>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000" b="1" i="0" kern="1200" dirty="0">
                          <a:solidFill>
                            <a:schemeClr val="tx1"/>
                          </a:solidFill>
                          <a:effectLst/>
                          <a:latin typeface="Bliss 2 Regular" panose="02000506030000020004" pitchFamily="50" charset="0"/>
                          <a:ea typeface="+mn-ea"/>
                          <a:cs typeface="+mn-cs"/>
                        </a:rPr>
                        <a:t>The </a:t>
                      </a:r>
                      <a:r>
                        <a:rPr lang="en-US" sz="1000" b="1" i="0" kern="1200" dirty="0" err="1">
                          <a:solidFill>
                            <a:schemeClr val="tx1"/>
                          </a:solidFill>
                          <a:effectLst/>
                          <a:latin typeface="Bliss 2 Regular" panose="02000506030000020004" pitchFamily="50" charset="0"/>
                          <a:ea typeface="+mn-ea"/>
                          <a:cs typeface="+mn-cs"/>
                        </a:rPr>
                        <a:t>Copleston</a:t>
                      </a:r>
                      <a:r>
                        <a:rPr lang="en-US" sz="1000" b="1" i="0" kern="1200" dirty="0">
                          <a:solidFill>
                            <a:schemeClr val="tx1"/>
                          </a:solidFill>
                          <a:effectLst/>
                          <a:latin typeface="Bliss 2 Regular" panose="02000506030000020004" pitchFamily="50" charset="0"/>
                          <a:ea typeface="+mn-ea"/>
                          <a:cs typeface="+mn-cs"/>
                        </a:rPr>
                        <a:t>/Russell</a:t>
                      </a:r>
                      <a:r>
                        <a:rPr lang="en-US" sz="1000" b="1" i="0" kern="1200" baseline="0" dirty="0">
                          <a:solidFill>
                            <a:schemeClr val="tx1"/>
                          </a:solidFill>
                          <a:effectLst/>
                          <a:latin typeface="Bliss 2 Regular" panose="02000506030000020004" pitchFamily="50" charset="0"/>
                          <a:ea typeface="+mn-ea"/>
                          <a:cs typeface="+mn-cs"/>
                        </a:rPr>
                        <a:t> debate.</a:t>
                      </a:r>
                      <a:endParaRPr lang="en-US" sz="1000" b="1" i="0" kern="1200" dirty="0">
                        <a:solidFill>
                          <a:schemeClr val="tx1"/>
                        </a:solidFill>
                        <a:effectLst/>
                        <a:latin typeface="Bliss 2 Regular" panose="02000506030000020004" pitchFamily="50" charset="0"/>
                        <a:ea typeface="+mn-ea"/>
                        <a:cs typeface="+mn-cs"/>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000" b="0" i="0" kern="1200" dirty="0">
                          <a:solidFill>
                            <a:schemeClr val="tx1"/>
                          </a:solidFill>
                          <a:effectLst/>
                          <a:latin typeface="Bliss 2 Regular" panose="02000506030000020004" pitchFamily="50" charset="0"/>
                          <a:ea typeface="+mn-ea"/>
                          <a:cs typeface="+mn-cs"/>
                        </a:rPr>
                        <a:t>Listen to the audio of</a:t>
                      </a:r>
                      <a:r>
                        <a:rPr lang="en-US" sz="1000" b="0" i="0" kern="1200" baseline="0" dirty="0">
                          <a:solidFill>
                            <a:schemeClr val="tx1"/>
                          </a:solidFill>
                          <a:effectLst/>
                          <a:latin typeface="Bliss 2 Regular" panose="02000506030000020004" pitchFamily="50" charset="0"/>
                          <a:ea typeface="+mn-ea"/>
                          <a:cs typeface="+mn-cs"/>
                        </a:rPr>
                        <a:t> this famous </a:t>
                      </a:r>
                      <a:r>
                        <a:rPr lang="en-US" sz="1000" b="0" i="0" kern="1200" baseline="0" dirty="0">
                          <a:solidFill>
                            <a:schemeClr val="tx1"/>
                          </a:solidFill>
                          <a:effectLst/>
                          <a:latin typeface="Bliss 2 Regular" panose="02000506030000020004" pitchFamily="50" charset="0"/>
                          <a:ea typeface="+mn-ea"/>
                          <a:cs typeface="+mn-cs"/>
                          <a:hlinkClick r:id="rId4"/>
                        </a:rPr>
                        <a:t>BBC radio debate </a:t>
                      </a:r>
                      <a:r>
                        <a:rPr lang="en-US" sz="1000" b="0" i="0" kern="1200" baseline="0" dirty="0">
                          <a:solidFill>
                            <a:schemeClr val="tx1"/>
                          </a:solidFill>
                          <a:effectLst/>
                          <a:latin typeface="Bliss 2 Regular" panose="02000506030000020004" pitchFamily="50" charset="0"/>
                          <a:ea typeface="+mn-ea"/>
                          <a:cs typeface="+mn-cs"/>
                        </a:rPr>
                        <a:t>about the existence of God from 1948.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000" b="0" i="0" kern="1200" baseline="0" dirty="0">
                          <a:solidFill>
                            <a:schemeClr val="tx1"/>
                          </a:solidFill>
                          <a:effectLst/>
                          <a:latin typeface="Bliss 2 Regular" panose="02000506030000020004" pitchFamily="50" charset="0"/>
                          <a:ea typeface="+mn-ea"/>
                          <a:cs typeface="+mn-cs"/>
                        </a:rPr>
                        <a:t>T</a:t>
                      </a:r>
                      <a:r>
                        <a:rPr lang="en-US" sz="1000" b="0" i="0" kern="1200" dirty="0">
                          <a:solidFill>
                            <a:schemeClr val="tx1"/>
                          </a:solidFill>
                          <a:effectLst/>
                          <a:latin typeface="Bliss 2 Regular" panose="02000506030000020004" pitchFamily="50" charset="0"/>
                          <a:ea typeface="+mn-ea"/>
                          <a:cs typeface="+mn-cs"/>
                        </a:rPr>
                        <a:t>hen fill in the task sheet. </a:t>
                      </a:r>
                      <a:r>
                        <a:rPr lang="en-US" sz="1000" b="0" i="0" kern="1200" dirty="0">
                          <a:solidFill>
                            <a:srgbClr val="FF0000"/>
                          </a:solidFill>
                          <a:effectLst/>
                          <a:latin typeface="Bliss 2 Regular" panose="02000506030000020004" pitchFamily="50" charset="0"/>
                          <a:ea typeface="+mn-ea"/>
                          <a:cs typeface="+mn-cs"/>
                        </a:rPr>
                        <a:t>(2)</a:t>
                      </a:r>
                      <a:endParaRPr lang="en-GB" sz="1000" dirty="0">
                        <a:solidFill>
                          <a:srgbClr val="FF0000"/>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000" b="1" u="none" dirty="0">
                          <a:solidFill>
                            <a:schemeClr val="tx1"/>
                          </a:solidFill>
                          <a:latin typeface="Bliss 2 Regular" panose="02000506030000020004" pitchFamily="50" charset="0"/>
                        </a:rPr>
                        <a:t>MOOCs:</a:t>
                      </a:r>
                    </a:p>
                    <a:p>
                      <a:pPr marL="0" indent="0">
                        <a:buFont typeface="Arial" panose="020B0604020202020204" pitchFamily="34" charset="0"/>
                        <a:buNone/>
                      </a:pPr>
                      <a:r>
                        <a:rPr lang="en-GB" sz="1000" dirty="0">
                          <a:latin typeface="Bliss 2 Regular" panose="02000506030000020004" pitchFamily="50" charset="0"/>
                        </a:rPr>
                        <a:t>Search through</a:t>
                      </a:r>
                      <a:r>
                        <a:rPr lang="en-GB" sz="1000" baseline="0" dirty="0">
                          <a:latin typeface="Bliss 2 Regular" panose="02000506030000020004" pitchFamily="50" charset="0"/>
                        </a:rPr>
                        <a:t> the MOOCs on </a:t>
                      </a:r>
                      <a:r>
                        <a:rPr lang="en-GB" sz="1000" baseline="0" dirty="0" err="1">
                          <a:latin typeface="Bliss 2 Regular" panose="02000506030000020004" pitchFamily="50" charset="0"/>
                        </a:rPr>
                        <a:t>Unifrog</a:t>
                      </a:r>
                      <a:r>
                        <a:rPr lang="en-GB" sz="1000" baseline="0" dirty="0">
                          <a:latin typeface="Bliss 2 Regular" panose="02000506030000020004" pitchFamily="50" charset="0"/>
                        </a:rPr>
                        <a:t> using the subject filter for ‘Philosophy’ or ‘Religious </a:t>
                      </a:r>
                      <a:r>
                        <a:rPr lang="en-GB" sz="1000" baseline="0" dirty="0" smtClean="0">
                          <a:latin typeface="Bliss 2 Regular" panose="02000506030000020004" pitchFamily="50" charset="0"/>
                        </a:rPr>
                        <a:t>Studies’. </a:t>
                      </a:r>
                    </a:p>
                    <a:p>
                      <a:pPr marL="0" indent="0">
                        <a:buFont typeface="Arial" panose="020B0604020202020204" pitchFamily="34" charset="0"/>
                        <a:buNone/>
                      </a:pPr>
                      <a:endParaRPr lang="en-GB" sz="1000" baseline="0" dirty="0" smtClean="0">
                        <a:latin typeface="Bliss 2 Regular" panose="02000506030000020004" pitchFamily="50" charset="0"/>
                      </a:endParaRPr>
                    </a:p>
                    <a:p>
                      <a:pPr marL="0" indent="0">
                        <a:buFont typeface="Arial" panose="020B0604020202020204" pitchFamily="34" charset="0"/>
                        <a:buNone/>
                      </a:pPr>
                      <a:r>
                        <a:rPr lang="en-GB" sz="1000" baseline="0" dirty="0" smtClean="0">
                          <a:latin typeface="Bliss 2 Regular" panose="02000506030000020004" pitchFamily="50" charset="0"/>
                        </a:rPr>
                        <a:t>Choose </a:t>
                      </a:r>
                      <a:r>
                        <a:rPr lang="en-GB" sz="1000" baseline="0" dirty="0">
                          <a:latin typeface="Bliss 2 Regular" panose="02000506030000020004" pitchFamily="50" charset="0"/>
                        </a:rPr>
                        <a:t>an area of study or a specialism that particularly interests you. </a:t>
                      </a:r>
                      <a:r>
                        <a:rPr lang="en-GB" sz="1000" baseline="0" dirty="0">
                          <a:solidFill>
                            <a:srgbClr val="FF0000"/>
                          </a:solidFill>
                          <a:latin typeface="Bliss 2 Regular" panose="02000506030000020004" pitchFamily="50" charset="0"/>
                        </a:rPr>
                        <a:t>(3) </a:t>
                      </a:r>
                      <a:endParaRPr lang="en-GB" sz="1000" dirty="0">
                        <a:solidFill>
                          <a:srgbClr val="FF0000"/>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62366339"/>
                  </a:ext>
                </a:extLst>
              </a:tr>
              <a:tr h="135080">
                <a:tc vMerge="1">
                  <a:txBody>
                    <a:bodyPr/>
                    <a:lstStyle/>
                    <a:p>
                      <a:endParaRPr lang="en-GB"/>
                    </a:p>
                  </a:txBody>
                  <a:tcPr/>
                </a:tc>
                <a:tc rowSpan="3">
                  <a:txBody>
                    <a:bodyPr/>
                    <a:lstStyle/>
                    <a:p>
                      <a:pPr algn="l"/>
                      <a:r>
                        <a:rPr lang="en-GB" sz="1000" b="1" i="0" u="none" strike="noStrike" kern="1200" dirty="0">
                          <a:solidFill>
                            <a:schemeClr val="dk1"/>
                          </a:solidFill>
                          <a:effectLst/>
                          <a:latin typeface="Bliss 2 Regular" panose="02000506030000020004"/>
                          <a:ea typeface="+mn-ea"/>
                          <a:cs typeface="+mn-cs"/>
                        </a:rPr>
                        <a:t>“</a:t>
                      </a:r>
                      <a:r>
                        <a:rPr lang="en-GB" sz="1000" b="1" i="0" u="none" strike="noStrike" dirty="0">
                          <a:solidFill>
                            <a:srgbClr val="000000"/>
                          </a:solidFill>
                          <a:effectLst/>
                          <a:latin typeface="Bliss 2 Regular" panose="02000506030000020004"/>
                        </a:rPr>
                        <a:t>Life Doesn't Begin at Conception”</a:t>
                      </a:r>
                    </a:p>
                    <a:p>
                      <a:pPr algn="l"/>
                      <a:r>
                        <a:rPr lang="en-GB" sz="1000" b="0" i="0" u="none" strike="noStrike" dirty="0">
                          <a:solidFill>
                            <a:srgbClr val="000000"/>
                          </a:solidFill>
                          <a:effectLst/>
                          <a:latin typeface="Bliss 2 Regular" panose="02000506030000020004"/>
                        </a:rPr>
                        <a:t>Philosophy lecturer Jean </a:t>
                      </a:r>
                      <a:r>
                        <a:rPr lang="en-GB" sz="1000" b="0" i="0" u="none" strike="noStrike" dirty="0" err="1">
                          <a:solidFill>
                            <a:srgbClr val="000000"/>
                          </a:solidFill>
                          <a:effectLst/>
                          <a:latin typeface="Bliss 2 Regular" panose="02000506030000020004"/>
                        </a:rPr>
                        <a:t>Kazez</a:t>
                      </a:r>
                      <a:r>
                        <a:rPr lang="en-GB" sz="1000" b="0" i="0" u="none" strike="noStrike" dirty="0">
                          <a:solidFill>
                            <a:srgbClr val="000000"/>
                          </a:solidFill>
                          <a:effectLst/>
                          <a:latin typeface="Bliss 2 Regular" panose="02000506030000020004"/>
                        </a:rPr>
                        <a:t> explores a range of views and questions linked to the debate about when life begins and when we really arrive on the scene.</a:t>
                      </a:r>
                    </a:p>
                    <a:p>
                      <a:pPr algn="l"/>
                      <a:r>
                        <a:rPr lang="en-GB" sz="1000" b="0" i="0" u="none" strike="noStrike" dirty="0">
                          <a:solidFill>
                            <a:srgbClr val="000000"/>
                          </a:solidFill>
                          <a:effectLst/>
                          <a:latin typeface="Bliss 2 Regular" panose="02000506030000020004"/>
                        </a:rPr>
                        <a:t>The article can be found on the </a:t>
                      </a:r>
                      <a:r>
                        <a:rPr lang="en-GB" sz="1000" b="0" i="1" u="none" strike="noStrike" dirty="0">
                          <a:solidFill>
                            <a:srgbClr val="000000"/>
                          </a:solidFill>
                          <a:effectLst/>
                          <a:latin typeface="Bliss 2 Regular" panose="02000506030000020004"/>
                          <a:hlinkClick r:id="rId5"/>
                        </a:rPr>
                        <a:t>Philosopher’s Magazine</a:t>
                      </a:r>
                      <a:r>
                        <a:rPr lang="en-GB" sz="1000" b="0" i="1" u="none" strike="noStrike" dirty="0">
                          <a:solidFill>
                            <a:srgbClr val="000000"/>
                          </a:solidFill>
                          <a:effectLst/>
                          <a:latin typeface="Bliss 2 Regular" panose="02000506030000020004"/>
                        </a:rPr>
                        <a:t> </a:t>
                      </a:r>
                      <a:r>
                        <a:rPr lang="en-GB" sz="1000" b="0" i="0" u="none" strike="noStrike" dirty="0">
                          <a:solidFill>
                            <a:srgbClr val="000000"/>
                          </a:solidFill>
                          <a:effectLst/>
                          <a:latin typeface="Bliss 2 Regular" panose="02000506030000020004"/>
                        </a:rPr>
                        <a:t>website.</a:t>
                      </a:r>
                      <a:r>
                        <a:rPr lang="en-GB" sz="1000" b="0" i="1" u="none" strike="noStrike" kern="1200" dirty="0">
                          <a:solidFill>
                            <a:srgbClr val="666666"/>
                          </a:solidFill>
                          <a:effectLst/>
                          <a:latin typeface="Bliss 2 Regular" panose="02000506030000020004"/>
                          <a:ea typeface="+mn-ea"/>
                          <a:cs typeface="+mn-cs"/>
                        </a:rPr>
                        <a:t> </a:t>
                      </a:r>
                      <a:r>
                        <a:rPr lang="en-US" sz="1000" b="0" i="0" kern="1200" dirty="0">
                          <a:solidFill>
                            <a:srgbClr val="FF0000"/>
                          </a:solidFill>
                          <a:effectLst/>
                          <a:latin typeface="Bliss 2 Regular" panose="02000506030000020004"/>
                          <a:ea typeface="+mn-ea"/>
                          <a:cs typeface="+mn-cs"/>
                        </a:rPr>
                        <a:t>(1)</a:t>
                      </a:r>
                      <a:endParaRPr lang="en-GB" sz="1000" dirty="0">
                        <a:solidFill>
                          <a:srgbClr val="FF0000"/>
                        </a:solidFill>
                        <a:latin typeface="Bliss 2 Regular" panose="0200050603000002000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lvl="0"/>
                      <a:endParaRPr lang="en-GB" sz="1000" b="0" i="1" dirty="0">
                        <a:solidFill>
                          <a:schemeClr val="tx1"/>
                        </a:solidFill>
                        <a:latin typeface="Bliss 2 Regular" panose="0200050603000002000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b="0" dirty="0">
                        <a:solidFill>
                          <a:schemeClr val="tx1"/>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2049425687"/>
                  </a:ext>
                </a:extLst>
              </a:tr>
              <a:tr h="224262">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rowSpan="5">
                  <a:txBody>
                    <a:bodyPr/>
                    <a:lstStyle/>
                    <a:p>
                      <a:pPr marL="0" indent="0">
                        <a:buFont typeface="Arial" panose="020B0604020202020204" pitchFamily="34" charset="0"/>
                        <a:buNone/>
                      </a:pPr>
                      <a:r>
                        <a:rPr lang="en-GB" sz="1000" kern="1200" dirty="0">
                          <a:solidFill>
                            <a:schemeClr val="dk1"/>
                          </a:solidFill>
                          <a:effectLst/>
                          <a:latin typeface="Bliss 2 Regular" panose="02000506030000020004" pitchFamily="50" charset="0"/>
                          <a:ea typeface="+mn-ea"/>
                          <a:cs typeface="+mn-cs"/>
                        </a:rPr>
                        <a:t>Choose a topic that interests you  from the University of Chester Webinar series. </a:t>
                      </a:r>
                    </a:p>
                    <a:p>
                      <a:pPr marL="0" indent="0">
                        <a:buFont typeface="Arial" panose="020B0604020202020204" pitchFamily="34" charset="0"/>
                        <a:buNone/>
                      </a:pPr>
                      <a:endParaRPr lang="en-GB" sz="1000" kern="1200" dirty="0">
                        <a:solidFill>
                          <a:schemeClr val="dk1"/>
                        </a:solidFill>
                        <a:effectLst/>
                        <a:latin typeface="Bliss 2 Regular" panose="02000506030000020004" pitchFamily="50" charset="0"/>
                        <a:ea typeface="+mn-ea"/>
                        <a:cs typeface="+mn-cs"/>
                      </a:endParaRPr>
                    </a:p>
                    <a:p>
                      <a:pPr marL="0" indent="0">
                        <a:buFont typeface="Arial" panose="020B0604020202020204" pitchFamily="34" charset="0"/>
                        <a:buNone/>
                      </a:pPr>
                      <a:r>
                        <a:rPr lang="en-GB" sz="1000" b="0" kern="1200" dirty="0">
                          <a:solidFill>
                            <a:schemeClr val="dk1"/>
                          </a:solidFill>
                          <a:effectLst/>
                          <a:latin typeface="Bliss 2 Regular" panose="02000506030000020004" pitchFamily="50" charset="0"/>
                          <a:ea typeface="+mn-ea"/>
                          <a:cs typeface="+mn-cs"/>
                        </a:rPr>
                        <a:t>Access/participate in a forthcoming webinar</a:t>
                      </a:r>
                      <a:r>
                        <a:rPr lang="en-GB" sz="1000" b="0" kern="1200" baseline="0" dirty="0">
                          <a:solidFill>
                            <a:schemeClr val="dk1"/>
                          </a:solidFill>
                          <a:effectLst/>
                          <a:latin typeface="Bliss 2 Regular" panose="02000506030000020004" pitchFamily="50" charset="0"/>
                          <a:ea typeface="+mn-ea"/>
                          <a:cs typeface="+mn-cs"/>
                        </a:rPr>
                        <a:t> or</a:t>
                      </a:r>
                      <a:r>
                        <a:rPr lang="en-GB" sz="1000" b="0" kern="1200" dirty="0">
                          <a:solidFill>
                            <a:schemeClr val="dk1"/>
                          </a:solidFill>
                          <a:effectLst/>
                          <a:latin typeface="Bliss 2 Regular" panose="02000506030000020004" pitchFamily="50" charset="0"/>
                          <a:ea typeface="+mn-ea"/>
                          <a:cs typeface="+mn-cs"/>
                        </a:rPr>
                        <a:t> watch a recording of a previous webinar</a:t>
                      </a:r>
                      <a:r>
                        <a:rPr lang="en-GB" sz="1000" kern="1200" dirty="0">
                          <a:solidFill>
                            <a:schemeClr val="dk1"/>
                          </a:solidFill>
                          <a:effectLst/>
                          <a:latin typeface="Bliss 2 Regular" panose="02000506030000020004" pitchFamily="50" charset="0"/>
                          <a:ea typeface="+mn-ea"/>
                          <a:cs typeface="+mn-cs"/>
                        </a:rPr>
                        <a:t>. Choose </a:t>
                      </a:r>
                      <a:r>
                        <a:rPr lang="en-GB" sz="1000" b="1" kern="1200" dirty="0">
                          <a:solidFill>
                            <a:schemeClr val="dk1"/>
                          </a:solidFill>
                          <a:effectLst/>
                          <a:latin typeface="Bliss 2 Regular" panose="02000506030000020004" pitchFamily="50" charset="0"/>
                          <a:ea typeface="+mn-ea"/>
                          <a:cs typeface="+mn-cs"/>
                        </a:rPr>
                        <a:t>one</a:t>
                      </a:r>
                      <a:r>
                        <a:rPr lang="en-GB" sz="1000" b="0" kern="1200" dirty="0">
                          <a:solidFill>
                            <a:schemeClr val="dk1"/>
                          </a:solidFill>
                          <a:effectLst/>
                          <a:latin typeface="Bliss 2 Regular" panose="02000506030000020004" pitchFamily="50" charset="0"/>
                          <a:ea typeface="+mn-ea"/>
                          <a:cs typeface="+mn-cs"/>
                        </a:rPr>
                        <a:t>:</a:t>
                      </a:r>
                      <a:endParaRPr lang="en-GB" sz="1000" kern="1200" dirty="0">
                        <a:solidFill>
                          <a:schemeClr val="dk1"/>
                        </a:solidFill>
                        <a:effectLst/>
                        <a:latin typeface="Bliss 2 Regular" panose="02000506030000020004" pitchFamily="50" charset="0"/>
                        <a:ea typeface="+mn-ea"/>
                        <a:cs typeface="+mn-cs"/>
                      </a:endParaRPr>
                    </a:p>
                    <a:p>
                      <a:pPr marL="0" indent="0">
                        <a:buFont typeface="Arial" panose="020B0604020202020204" pitchFamily="34" charset="0"/>
                        <a:buNone/>
                      </a:pPr>
                      <a:endParaRPr lang="en-GB" sz="1000" kern="1200" dirty="0">
                        <a:solidFill>
                          <a:schemeClr val="dk1"/>
                        </a:solidFill>
                        <a:effectLst/>
                        <a:latin typeface="Bliss 2 Regular" panose="02000506030000020004" pitchFamily="50" charset="0"/>
                        <a:ea typeface="+mn-ea"/>
                        <a:cs typeface="+mn-cs"/>
                      </a:endParaRPr>
                    </a:p>
                    <a:p>
                      <a:pPr marL="0" indent="0">
                        <a:buFont typeface="Arial" panose="020B0604020202020204" pitchFamily="34" charset="0"/>
                        <a:buNone/>
                      </a:pPr>
                      <a:r>
                        <a:rPr lang="en-GB" sz="1000" kern="1200" dirty="0" smtClean="0">
                          <a:solidFill>
                            <a:schemeClr val="dk1"/>
                          </a:solidFill>
                          <a:effectLst/>
                          <a:latin typeface="Bliss 2 Regular" panose="02000506030000020004" pitchFamily="50" charset="0"/>
                          <a:ea typeface="+mn-ea"/>
                          <a:cs typeface="+mn-cs"/>
                          <a:hlinkClick r:id="rId6"/>
                        </a:rPr>
                        <a:t>2023 Webinars</a:t>
                      </a:r>
                      <a:endParaRPr lang="en-GB" sz="1000" kern="1200" dirty="0" smtClean="0">
                        <a:solidFill>
                          <a:schemeClr val="dk1"/>
                        </a:solidFill>
                        <a:effectLst/>
                        <a:latin typeface="Bliss 2 Regular" panose="02000506030000020004" pitchFamily="50" charset="0"/>
                        <a:ea typeface="+mn-ea"/>
                        <a:cs typeface="+mn-cs"/>
                        <a:hlinkClick r:id="rId7"/>
                      </a:endParaRPr>
                    </a:p>
                    <a:p>
                      <a:pPr marL="0" indent="0">
                        <a:buFont typeface="Arial" panose="020B0604020202020204" pitchFamily="34" charset="0"/>
                        <a:buNone/>
                      </a:pPr>
                      <a:r>
                        <a:rPr lang="en-GB" sz="1000" kern="1200" dirty="0" smtClean="0">
                          <a:solidFill>
                            <a:schemeClr val="dk1"/>
                          </a:solidFill>
                          <a:effectLst/>
                          <a:latin typeface="Bliss 2 Regular" panose="02000506030000020004" pitchFamily="50" charset="0"/>
                          <a:ea typeface="+mn-ea"/>
                          <a:cs typeface="+mn-cs"/>
                          <a:hlinkClick r:id="rId7"/>
                        </a:rPr>
                        <a:t>2022 </a:t>
                      </a:r>
                      <a:r>
                        <a:rPr lang="en-GB" sz="1000" kern="1200" dirty="0">
                          <a:solidFill>
                            <a:schemeClr val="dk1"/>
                          </a:solidFill>
                          <a:effectLst/>
                          <a:latin typeface="Bliss 2 Regular" panose="02000506030000020004" pitchFamily="50" charset="0"/>
                          <a:ea typeface="+mn-ea"/>
                          <a:cs typeface="+mn-cs"/>
                          <a:hlinkClick r:id="rId7"/>
                        </a:rPr>
                        <a:t>Webinars</a:t>
                      </a:r>
                      <a:endParaRPr lang="en-GB" sz="1000" kern="1200" dirty="0">
                        <a:solidFill>
                          <a:schemeClr val="dk1"/>
                        </a:solidFill>
                        <a:effectLst/>
                        <a:latin typeface="Bliss 2 Regular" panose="02000506030000020004" pitchFamily="50" charset="0"/>
                        <a:ea typeface="+mn-ea"/>
                        <a:cs typeface="+mn-cs"/>
                      </a:endParaRPr>
                    </a:p>
                    <a:p>
                      <a:pPr marL="0" indent="0">
                        <a:buFont typeface="Arial" panose="020B0604020202020204" pitchFamily="34" charset="0"/>
                        <a:buNone/>
                      </a:pPr>
                      <a:r>
                        <a:rPr lang="en-GB" sz="1000" kern="1200" dirty="0">
                          <a:solidFill>
                            <a:schemeClr val="dk1"/>
                          </a:solidFill>
                          <a:effectLst/>
                          <a:latin typeface="Bliss 2 Regular" panose="02000506030000020004" pitchFamily="50" charset="0"/>
                          <a:ea typeface="+mn-ea"/>
                          <a:cs typeface="+mn-cs"/>
                          <a:hlinkClick r:id="rId8"/>
                        </a:rPr>
                        <a:t>2021 Webinars</a:t>
                      </a:r>
                      <a:endParaRPr lang="en-GB" sz="1000" kern="1200" dirty="0">
                        <a:solidFill>
                          <a:schemeClr val="dk1"/>
                        </a:solidFill>
                        <a:effectLst/>
                        <a:latin typeface="Bliss 2 Regular" panose="02000506030000020004" pitchFamily="50" charset="0"/>
                        <a:ea typeface="+mn-ea"/>
                        <a:cs typeface="+mn-cs"/>
                      </a:endParaRPr>
                    </a:p>
                    <a:p>
                      <a:pPr marL="0" indent="0">
                        <a:buFont typeface="Arial" panose="020B0604020202020204" pitchFamily="34" charset="0"/>
                        <a:buNone/>
                      </a:pPr>
                      <a:r>
                        <a:rPr lang="en-GB" sz="1000" kern="1200" dirty="0">
                          <a:solidFill>
                            <a:schemeClr val="dk1"/>
                          </a:solidFill>
                          <a:effectLst/>
                          <a:latin typeface="Bliss 2 Regular" panose="02000506030000020004" pitchFamily="50" charset="0"/>
                          <a:ea typeface="+mn-ea"/>
                          <a:cs typeface="+mn-cs"/>
                          <a:hlinkClick r:id="rId9"/>
                        </a:rPr>
                        <a:t>2020 Webinars</a:t>
                      </a:r>
                      <a:endParaRPr lang="en-GB" sz="1000" kern="1200" dirty="0">
                        <a:solidFill>
                          <a:schemeClr val="dk1"/>
                        </a:solidFill>
                        <a:effectLst/>
                        <a:latin typeface="Bliss 2 Regular" panose="02000506030000020004" pitchFamily="50" charset="0"/>
                        <a:ea typeface="+mn-ea"/>
                        <a:cs typeface="+mn-cs"/>
                      </a:endParaRPr>
                    </a:p>
                    <a:p>
                      <a:pPr marL="0" indent="0">
                        <a:buFont typeface="Arial" panose="020B0604020202020204" pitchFamily="34" charset="0"/>
                        <a:buNone/>
                      </a:pPr>
                      <a:endParaRPr lang="en-GB" sz="1000" kern="1200" dirty="0">
                        <a:solidFill>
                          <a:srgbClr val="FF0000"/>
                        </a:solidFill>
                        <a:effectLst/>
                        <a:latin typeface="Bliss 2 Regular" panose="02000506030000020004" pitchFamily="50" charset="0"/>
                        <a:ea typeface="+mn-ea"/>
                        <a:cs typeface="+mn-cs"/>
                      </a:endParaRPr>
                    </a:p>
                    <a:p>
                      <a:pPr marL="0" indent="0">
                        <a:buFont typeface="Arial" panose="020B0604020202020204" pitchFamily="34" charset="0"/>
                        <a:buNone/>
                      </a:pPr>
                      <a:r>
                        <a:rPr lang="en-GB" sz="1000" kern="1200" dirty="0">
                          <a:solidFill>
                            <a:schemeClr val="tx1"/>
                          </a:solidFill>
                          <a:effectLst/>
                          <a:latin typeface="Bliss 2 Regular" panose="02000506030000020004" pitchFamily="50" charset="0"/>
                          <a:ea typeface="+mn-ea"/>
                          <a:cs typeface="+mn-cs"/>
                        </a:rPr>
                        <a:t>Watch/participate in the webinar – you will be able to ask questions if you watch</a:t>
                      </a:r>
                      <a:r>
                        <a:rPr lang="en-GB" sz="1000" kern="1200" baseline="0" dirty="0">
                          <a:solidFill>
                            <a:schemeClr val="tx1"/>
                          </a:solidFill>
                          <a:effectLst/>
                          <a:latin typeface="Bliss 2 Regular" panose="02000506030000020004" pitchFamily="50" charset="0"/>
                          <a:ea typeface="+mn-ea"/>
                          <a:cs typeface="+mn-cs"/>
                        </a:rPr>
                        <a:t> it </a:t>
                      </a:r>
                      <a:r>
                        <a:rPr lang="en-GB" sz="1000" kern="1200" dirty="0">
                          <a:solidFill>
                            <a:schemeClr val="tx1"/>
                          </a:solidFill>
                          <a:effectLst/>
                          <a:latin typeface="Bliss 2 Regular" panose="02000506030000020004" pitchFamily="50" charset="0"/>
                          <a:ea typeface="+mn-ea"/>
                          <a:cs typeface="+mn-cs"/>
                        </a:rPr>
                        <a:t>live. Then carry out further research on the topic. </a:t>
                      </a:r>
                    </a:p>
                    <a:p>
                      <a:pPr marL="0" indent="0">
                        <a:buFont typeface="Arial" panose="020B0604020202020204" pitchFamily="34" charset="0"/>
                        <a:buNone/>
                      </a:pPr>
                      <a:endParaRPr lang="en-GB" sz="1000" kern="1200" dirty="0">
                        <a:solidFill>
                          <a:schemeClr val="tx1"/>
                        </a:solidFill>
                        <a:effectLst/>
                        <a:latin typeface="Bliss 2 Regular" panose="02000506030000020004" pitchFamily="50" charset="0"/>
                        <a:ea typeface="+mn-ea"/>
                        <a:cs typeface="+mn-cs"/>
                      </a:endParaRPr>
                    </a:p>
                    <a:p>
                      <a:pPr marL="0" indent="0">
                        <a:buFont typeface="Arial" panose="020B0604020202020204" pitchFamily="34" charset="0"/>
                        <a:buNone/>
                      </a:pPr>
                      <a:r>
                        <a:rPr lang="en-GB" sz="1000" kern="1200" dirty="0">
                          <a:solidFill>
                            <a:schemeClr val="tx1"/>
                          </a:solidFill>
                          <a:effectLst/>
                          <a:latin typeface="Bliss 2 Regular" panose="02000506030000020004" pitchFamily="50" charset="0"/>
                          <a:ea typeface="+mn-ea"/>
                          <a:cs typeface="+mn-cs"/>
                        </a:rPr>
                        <a:t>Collate your research and produce a final product to present your findings to others. </a:t>
                      </a:r>
                      <a:r>
                        <a:rPr lang="en-GB" sz="1000" kern="1200" dirty="0">
                          <a:solidFill>
                            <a:srgbClr val="FF0000"/>
                          </a:solidFill>
                          <a:effectLst/>
                          <a:latin typeface="Bliss 2 Regular" panose="02000506030000020004" pitchFamily="50" charset="0"/>
                          <a:ea typeface="+mn-ea"/>
                          <a:cs typeface="+mn-cs"/>
                        </a:rPr>
                        <a:t>(4)</a:t>
                      </a:r>
                    </a:p>
                    <a:p>
                      <a:pPr marL="0" indent="0">
                        <a:buFont typeface="Arial" panose="020B0604020202020204" pitchFamily="34" charset="0"/>
                        <a:buNone/>
                      </a:pPr>
                      <a:endParaRPr lang="en-GB" sz="1000" kern="1200" dirty="0">
                        <a:solidFill>
                          <a:schemeClr val="tx1"/>
                        </a:solidFill>
                        <a:effectLst/>
                        <a:latin typeface="Bliss 2 Regular" panose="02000506030000020004" pitchFamily="50" charset="0"/>
                        <a:ea typeface="+mn-ea"/>
                        <a:cs typeface="+mn-cs"/>
                      </a:endParaRPr>
                    </a:p>
                    <a:p>
                      <a:pPr marL="0" indent="0">
                        <a:buFont typeface="Arial" panose="020B0604020202020204" pitchFamily="34" charset="0"/>
                        <a:buNone/>
                      </a:pPr>
                      <a:r>
                        <a:rPr lang="en-GB" sz="1000" kern="1200" dirty="0">
                          <a:solidFill>
                            <a:schemeClr val="tx1"/>
                          </a:solidFill>
                          <a:effectLst/>
                          <a:latin typeface="Bliss 2 Regular" panose="02000506030000020004" pitchFamily="50" charset="0"/>
                          <a:ea typeface="+mn-ea"/>
                          <a:cs typeface="+mn-cs"/>
                        </a:rPr>
                        <a:t>Include a range of scholarly viewpoints and a reasoned conclusion that answers, where applicable, the question in the title of the webinar.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217854197"/>
                  </a:ext>
                </a:extLst>
              </a:tr>
              <a:tr h="783850">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GB"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sz="1000" dirty="0">
                        <a:solidFill>
                          <a:srgbClr val="FF0000"/>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2609282"/>
                  </a:ext>
                </a:extLst>
              </a:tr>
              <a:tr h="1015105">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0000"/>
                          </a:solidFill>
                          <a:effectLst/>
                          <a:uLnTx/>
                          <a:uFillTx/>
                          <a:latin typeface="Bliss 2 Regular" panose="02000506030000020004"/>
                          <a:ea typeface="+mn-ea"/>
                          <a:cs typeface="+mn-cs"/>
                        </a:rPr>
                        <a:t>“Do Animals Have Free Will?”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chemeClr val="tx1"/>
                          </a:solidFill>
                          <a:effectLst/>
                          <a:uLnTx/>
                          <a:uFillTx/>
                          <a:latin typeface="Bliss 2 Regular" panose="02000506030000020004"/>
                          <a:ea typeface="+mn-ea"/>
                          <a:cs typeface="+mn-cs"/>
                        </a:rPr>
                        <a:t>In this article from the </a:t>
                      </a:r>
                      <a:r>
                        <a:rPr kumimoji="0" lang="en-GB" sz="1000" b="0" i="1" u="none" strike="noStrike" kern="1200" cap="none" spc="0" normalizeH="0" baseline="0" noProof="0" dirty="0">
                          <a:ln>
                            <a:noFill/>
                          </a:ln>
                          <a:solidFill>
                            <a:schemeClr val="tx1"/>
                          </a:solidFill>
                          <a:effectLst/>
                          <a:uLnTx/>
                          <a:uFillTx/>
                          <a:latin typeface="Bliss 2 Regular" panose="02000506030000020004"/>
                          <a:ea typeface="+mn-ea"/>
                          <a:cs typeface="+mn-cs"/>
                          <a:hlinkClick r:id="rId10"/>
                        </a:rPr>
                        <a:t>Philosopher’s Magazine</a:t>
                      </a:r>
                      <a:r>
                        <a:rPr kumimoji="0" lang="en-GB" sz="1000" b="0" i="1" u="none" strike="noStrike" kern="1200" cap="none" spc="0" normalizeH="0" baseline="0" noProof="0" dirty="0">
                          <a:ln>
                            <a:noFill/>
                          </a:ln>
                          <a:solidFill>
                            <a:schemeClr val="tx1"/>
                          </a:solidFill>
                          <a:effectLst/>
                          <a:uLnTx/>
                          <a:uFillTx/>
                          <a:latin typeface="Bliss 2 Regular" panose="02000506030000020004"/>
                          <a:ea typeface="+mn-ea"/>
                          <a:cs typeface="+mn-cs"/>
                        </a:rPr>
                        <a:t>, </a:t>
                      </a:r>
                      <a:r>
                        <a:rPr kumimoji="0" lang="en-GB" sz="1000" b="0" i="0" u="none" strike="noStrike" kern="1200" cap="none" spc="0" normalizeH="0" baseline="0" noProof="0" dirty="0">
                          <a:ln>
                            <a:noFill/>
                          </a:ln>
                          <a:solidFill>
                            <a:schemeClr val="tx1"/>
                          </a:solidFill>
                          <a:effectLst/>
                          <a:uLnTx/>
                          <a:uFillTx/>
                          <a:latin typeface="Bliss 2 Regular" panose="02000506030000020004"/>
                          <a:ea typeface="+mn-ea"/>
                          <a:cs typeface="+mn-cs"/>
                        </a:rPr>
                        <a:t>Professor Helen Steward argues that in thinking about free will, it is essential to consider the capacities of animals. What do you think? </a:t>
                      </a:r>
                      <a:r>
                        <a:rPr lang="en-US" sz="1000" b="0" i="0" kern="1200" dirty="0">
                          <a:solidFill>
                            <a:srgbClr val="FF0000"/>
                          </a:solidFill>
                          <a:effectLst/>
                          <a:latin typeface="Bliss 2 Regular" panose="02000506030000020004" pitchFamily="50" charset="0"/>
                          <a:ea typeface="+mn-ea"/>
                          <a:cs typeface="+mn-cs"/>
                        </a:rPr>
                        <a:t>(1)</a:t>
                      </a:r>
                      <a:endParaRPr lang="en-GB" sz="1000" kern="1200" dirty="0">
                        <a:solidFill>
                          <a:schemeClr val="dk1"/>
                        </a:solidFill>
                        <a:effectLst/>
                        <a:latin typeface="Bliss 2 Regular" panose="02000506030000020004" pitchFamily="50"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en-GB" sz="1000" b="1" dirty="0">
                          <a:latin typeface="Bliss 2 Regular" panose="02000506030000020004" pitchFamily="50" charset="0"/>
                        </a:rPr>
                        <a:t>What is God like?</a:t>
                      </a:r>
                    </a:p>
                    <a:p>
                      <a:r>
                        <a:rPr lang="en-GB" sz="1000" dirty="0">
                          <a:latin typeface="Bliss 2 Regular" panose="02000506030000020004" pitchFamily="50" charset="0"/>
                        </a:rPr>
                        <a:t>Hank Green </a:t>
                      </a:r>
                      <a:r>
                        <a:rPr lang="en-GB" sz="1000" b="0" i="0" u="none" strike="noStrike" dirty="0">
                          <a:solidFill>
                            <a:srgbClr val="030303"/>
                          </a:solidFill>
                          <a:effectLst/>
                          <a:latin typeface="Bliss 2 Regular" panose="02000506030000020004"/>
                        </a:rPr>
                        <a:t>explores the philosophical debate surrounding the</a:t>
                      </a:r>
                      <a:r>
                        <a:rPr lang="en-GB" sz="1000" b="0" i="0" u="none" strike="noStrike" dirty="0">
                          <a:solidFill>
                            <a:srgbClr val="030303"/>
                          </a:solidFill>
                          <a:effectLst/>
                          <a:latin typeface="Bliss 2 Regular" panose="02000506030000020004"/>
                          <a:hlinkClick r:id="rId11"/>
                        </a:rPr>
                        <a:t> traditional divine attributes</a:t>
                      </a:r>
                      <a:r>
                        <a:rPr lang="en-GB" sz="1000" b="0" i="0" u="none" strike="noStrike" dirty="0">
                          <a:solidFill>
                            <a:srgbClr val="030303"/>
                          </a:solidFill>
                          <a:effectLst/>
                          <a:latin typeface="Bliss 2 Regular" panose="02000506030000020004"/>
                        </a:rPr>
                        <a:t> - omnipotence, omniscience, </a:t>
                      </a:r>
                      <a:r>
                        <a:rPr lang="en-GB" sz="1000" b="0" i="0" u="none" strike="noStrike" dirty="0" err="1">
                          <a:solidFill>
                            <a:srgbClr val="030303"/>
                          </a:solidFill>
                          <a:effectLst/>
                          <a:latin typeface="Bliss 2 Regular" panose="02000506030000020004"/>
                        </a:rPr>
                        <a:t>omnitemporality</a:t>
                      </a:r>
                      <a:r>
                        <a:rPr lang="en-GB" sz="1000" b="0" i="0" u="none" strike="noStrike" dirty="0">
                          <a:solidFill>
                            <a:srgbClr val="030303"/>
                          </a:solidFill>
                          <a:effectLst/>
                          <a:latin typeface="Bliss 2 Regular" panose="02000506030000020004"/>
                        </a:rPr>
                        <a:t>, &amp; omnibenevolence</a:t>
                      </a:r>
                      <a:r>
                        <a:rPr lang="en-GB" sz="1000" b="0" i="0" u="none" strike="noStrike" dirty="0">
                          <a:solidFill>
                            <a:srgbClr val="030303"/>
                          </a:solidFill>
                          <a:effectLst/>
                          <a:latin typeface="Roboto"/>
                        </a:rPr>
                        <a:t>. </a:t>
                      </a:r>
                      <a:r>
                        <a:rPr lang="en-GB" sz="1000" b="0" i="0" u="none" strike="noStrike" dirty="0">
                          <a:solidFill>
                            <a:srgbClr val="FF0000"/>
                          </a:solidFill>
                          <a:effectLst/>
                          <a:latin typeface="Bliss 2 Regular" panose="02000506030000020004"/>
                        </a:rPr>
                        <a:t>(1)</a:t>
                      </a:r>
                      <a:endParaRPr lang="en-GB" sz="1000" dirty="0">
                        <a:latin typeface="Bliss 2 Regular" panose="0200050603000002000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000" b="1" dirty="0" smtClean="0">
                          <a:solidFill>
                            <a:schemeClr val="tx1"/>
                          </a:solidFill>
                          <a:latin typeface="Bliss 2 Regular" panose="02000506030000020004" pitchFamily="50" charset="0"/>
                        </a:rPr>
                        <a:t>“In Our Time – Religion”</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000" b="0" dirty="0" smtClean="0">
                          <a:solidFill>
                            <a:schemeClr val="tx1"/>
                          </a:solidFill>
                          <a:latin typeface="Bliss 2 Regular" panose="02000506030000020004" pitchFamily="50" charset="0"/>
                        </a:rPr>
                        <a:t>A series of </a:t>
                      </a:r>
                      <a:r>
                        <a:rPr lang="en-GB" sz="1000" b="0" dirty="0" smtClean="0">
                          <a:solidFill>
                            <a:schemeClr val="tx1"/>
                          </a:solidFill>
                          <a:latin typeface="Bliss 2 Regular" panose="02000506030000020004" pitchFamily="50" charset="0"/>
                          <a:hlinkClick r:id="rId12"/>
                        </a:rPr>
                        <a:t>BBC Radio 4 podcasts</a:t>
                      </a:r>
                      <a:r>
                        <a:rPr lang="en-GB" sz="1000" b="0" dirty="0" smtClean="0">
                          <a:solidFill>
                            <a:schemeClr val="tx1"/>
                          </a:solidFill>
                          <a:latin typeface="Bliss 2 Regular" panose="02000506030000020004" pitchFamily="50" charset="0"/>
                        </a:rPr>
                        <a:t> on </a:t>
                      </a:r>
                      <a:r>
                        <a:rPr lang="en-GB" sz="1000" b="0" i="1" dirty="0" err="1" smtClean="0">
                          <a:solidFill>
                            <a:schemeClr val="tx1"/>
                          </a:solidFill>
                          <a:latin typeface="Bliss 2 Regular" panose="02000506030000020004" pitchFamily="50" charset="0"/>
                        </a:rPr>
                        <a:t>iplayer</a:t>
                      </a:r>
                      <a:r>
                        <a:rPr lang="en-GB" sz="1000" b="0" i="1" dirty="0" smtClean="0">
                          <a:solidFill>
                            <a:schemeClr val="tx1"/>
                          </a:solidFill>
                          <a:latin typeface="Bliss 2 Regular" panose="02000506030000020004" pitchFamily="50" charset="0"/>
                        </a:rPr>
                        <a:t> </a:t>
                      </a:r>
                      <a:r>
                        <a:rPr lang="en-GB" sz="1000" b="0" dirty="0" smtClean="0">
                          <a:solidFill>
                            <a:schemeClr val="tx1"/>
                          </a:solidFill>
                          <a:latin typeface="Bliss 2 Regular" panose="02000506030000020004" pitchFamily="50" charset="0"/>
                        </a:rPr>
                        <a:t>and </a:t>
                      </a:r>
                      <a:r>
                        <a:rPr lang="en-GB" sz="1000" b="0" i="1" dirty="0" smtClean="0">
                          <a:solidFill>
                            <a:schemeClr val="tx1"/>
                          </a:solidFill>
                          <a:latin typeface="Bliss 2 Regular" panose="02000506030000020004" pitchFamily="50" charset="0"/>
                        </a:rPr>
                        <a:t>BBC Sounds </a:t>
                      </a:r>
                      <a:r>
                        <a:rPr lang="en-GB" sz="1000" b="0" dirty="0" smtClean="0">
                          <a:solidFill>
                            <a:schemeClr val="tx1"/>
                          </a:solidFill>
                          <a:latin typeface="Bliss 2 Regular" panose="02000506030000020004" pitchFamily="50" charset="0"/>
                        </a:rPr>
                        <a:t>exploring aspects of religion &amp; philosophy. Select a topic from those available. </a:t>
                      </a:r>
                      <a:r>
                        <a:rPr lang="en-GB" sz="1000" b="0" dirty="0" smtClean="0">
                          <a:solidFill>
                            <a:srgbClr val="FF0000"/>
                          </a:solidFill>
                          <a:latin typeface="Bliss 2 Regular" panose="02000506030000020004" pitchFamily="50" charset="0"/>
                        </a:rPr>
                        <a:t>(1)</a:t>
                      </a:r>
                      <a:endParaRPr lang="en-GB" sz="1000" b="0" dirty="0" smtClean="0">
                        <a:solidFill>
                          <a:schemeClr val="tx1"/>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vMerge="1">
                  <a:txBody>
                    <a:bodyPr/>
                    <a:lstStyle/>
                    <a:p>
                      <a:endParaRPr lang="en-GB" sz="1000" kern="1200" dirty="0">
                        <a:solidFill>
                          <a:srgbClr val="FF0000"/>
                        </a:solidFill>
                        <a:effectLst/>
                        <a:latin typeface="Bliss 2 Regular" panose="02000506030000020004" pitchFamily="50"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99">
                        <a:alpha val="34118"/>
                      </a:srgbClr>
                    </a:solidFill>
                  </a:tcPr>
                </a:tc>
                <a:extLst>
                  <a:ext uri="{0D108BD9-81ED-4DB2-BD59-A6C34878D82A}">
                    <a16:rowId xmlns:a16="http://schemas.microsoft.com/office/drawing/2014/main" val="129623182"/>
                  </a:ext>
                </a:extLst>
              </a:tr>
              <a:tr h="975035">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i="0" u="none" strike="noStrike" dirty="0">
                          <a:solidFill>
                            <a:srgbClr val="000000"/>
                          </a:solidFill>
                          <a:effectLst/>
                          <a:latin typeface="Bliss 2 Regular" panose="02000506030000020004"/>
                        </a:rPr>
                        <a:t>“Atheist In A Foxhole”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u="none" strike="noStrike" dirty="0">
                          <a:solidFill>
                            <a:srgbClr val="000000"/>
                          </a:solidFill>
                          <a:effectLst/>
                          <a:latin typeface="Bliss 2 Regular" panose="02000506030000020004"/>
                        </a:rPr>
                        <a:t>Professor </a:t>
                      </a:r>
                      <a:r>
                        <a:rPr lang="en-GB" sz="1000" b="0" i="0" u="none" strike="noStrike" dirty="0">
                          <a:solidFill>
                            <a:srgbClr val="000000"/>
                          </a:solidFill>
                          <a:effectLst/>
                          <a:latin typeface="Bliss 2 Regular" panose="02000506030000020004"/>
                          <a:hlinkClick r:id="rId13"/>
                        </a:rPr>
                        <a:t>David </a:t>
                      </a:r>
                      <a:r>
                        <a:rPr lang="en-GB" sz="1000" b="0" i="0" u="none" strike="noStrike" dirty="0" err="1">
                          <a:solidFill>
                            <a:srgbClr val="000000"/>
                          </a:solidFill>
                          <a:effectLst/>
                          <a:latin typeface="Bliss 2 Regular" panose="02000506030000020004"/>
                          <a:hlinkClick r:id="rId13"/>
                        </a:rPr>
                        <a:t>Rönnegard</a:t>
                      </a:r>
                      <a:r>
                        <a:rPr lang="en-GB" sz="1000" b="0" i="0" u="none" strike="noStrike" dirty="0">
                          <a:solidFill>
                            <a:srgbClr val="000000"/>
                          </a:solidFill>
                          <a:effectLst/>
                          <a:latin typeface="Bliss 2 Regular" panose="02000506030000020004"/>
                        </a:rPr>
                        <a:t> asks how a committed atheist confronted with death might find consolation</a:t>
                      </a:r>
                      <a:r>
                        <a:rPr lang="en-GB" sz="1000" b="0" i="0" u="none" strike="noStrike" dirty="0">
                          <a:solidFill>
                            <a:srgbClr val="000000"/>
                          </a:solidFill>
                          <a:effectLst/>
                          <a:latin typeface="Arial" panose="020B0604020202020204" pitchFamily="34" charset="0"/>
                        </a:rPr>
                        <a:t>. </a:t>
                      </a:r>
                      <a:r>
                        <a:rPr lang="en-US" sz="1000" b="0" i="0" kern="1200" dirty="0">
                          <a:solidFill>
                            <a:srgbClr val="FF0000"/>
                          </a:solidFill>
                          <a:effectLst/>
                          <a:latin typeface="Bliss 2 Regular" panose="02000506030000020004" pitchFamily="50" charset="0"/>
                          <a:ea typeface="+mn-ea"/>
                          <a:cs typeface="+mn-cs"/>
                        </a:rPr>
                        <a:t>(1)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solidFill>
                          <a:srgbClr val="FF0000"/>
                        </a:solidFill>
                        <a:latin typeface="Bliss 2 Regular" panose="02000506030000020004" pitchFamily="50"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r>
                        <a:rPr lang="en-GB" sz="1000" b="1" kern="1200" dirty="0">
                          <a:solidFill>
                            <a:schemeClr val="dk1"/>
                          </a:solidFill>
                          <a:effectLst/>
                          <a:latin typeface="Bliss 2 Regular" panose="02000506030000020004"/>
                          <a:ea typeface="+mn-ea"/>
                          <a:cs typeface="+mn-cs"/>
                        </a:rPr>
                        <a:t>The God Delusion</a:t>
                      </a:r>
                    </a:p>
                    <a:p>
                      <a:pPr lvl="0"/>
                      <a:r>
                        <a:rPr lang="en-GB" sz="1000" b="0" i="0" u="none" strike="noStrike" dirty="0">
                          <a:solidFill>
                            <a:srgbClr val="030303"/>
                          </a:solidFill>
                          <a:effectLst/>
                          <a:latin typeface="Bliss 2 Regular" panose="02000506030000020004"/>
                        </a:rPr>
                        <a:t>This </a:t>
                      </a:r>
                      <a:r>
                        <a:rPr lang="en-GB" sz="1000" b="0" i="0" u="none" strike="noStrike" dirty="0">
                          <a:solidFill>
                            <a:srgbClr val="030303"/>
                          </a:solidFill>
                          <a:effectLst/>
                          <a:latin typeface="Bliss 2 Regular" panose="02000506030000020004"/>
                          <a:hlinkClick r:id="rId14"/>
                        </a:rPr>
                        <a:t>historic debate</a:t>
                      </a:r>
                      <a:r>
                        <a:rPr lang="en-GB" sz="1000" b="0" i="0" u="none" strike="noStrike" dirty="0">
                          <a:solidFill>
                            <a:srgbClr val="030303"/>
                          </a:solidFill>
                          <a:effectLst/>
                          <a:latin typeface="Bliss 2 Regular" panose="02000506030000020004"/>
                        </a:rPr>
                        <a:t> pits atheist and scientist      Prof Richard Dawkins against his Oxford University colleague Prof John Lennox, who is both a scientist and a Christian theologian. </a:t>
                      </a:r>
                      <a:r>
                        <a:rPr lang="en-GB" sz="1000" b="0" i="0" u="none" strike="noStrike" dirty="0">
                          <a:solidFill>
                            <a:srgbClr val="FF0000"/>
                          </a:solidFill>
                          <a:effectLst/>
                          <a:latin typeface="Bliss 2 Regular" panose="02000506030000020004"/>
                        </a:rPr>
                        <a:t>(1)</a:t>
                      </a:r>
                      <a:endParaRPr lang="en-GB" sz="1000" b="0" dirty="0">
                        <a:latin typeface="Bliss 2 Regular" panose="0200050603000002000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GB" sz="1000" b="0" dirty="0" smtClean="0">
                        <a:solidFill>
                          <a:schemeClr val="tx1"/>
                        </a:solidFill>
                        <a:latin typeface="Bliss 2 Regular" panose="02000506030000020004" pitchFamily="50" charset="0"/>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GB" sz="1000" b="0" dirty="0" smtClean="0">
                        <a:solidFill>
                          <a:schemeClr val="tx1"/>
                        </a:solidFill>
                        <a:latin typeface="Bliss 2 Regular" panose="02000506030000020004" pitchFamily="50" charset="0"/>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GB" sz="1000" b="0" dirty="0" smtClean="0">
                        <a:solidFill>
                          <a:schemeClr val="tx1"/>
                        </a:solidFill>
                        <a:latin typeface="Bliss 2 Regular" panose="02000506030000020004" pitchFamily="50" charset="0"/>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GB" sz="1000" b="0" dirty="0" smtClean="0">
                        <a:solidFill>
                          <a:schemeClr val="tx1"/>
                        </a:solidFill>
                        <a:latin typeface="Bliss 2 Regular" panose="02000506030000020004" pitchFamily="50" charset="0"/>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GB" sz="1000" b="0" dirty="0">
                        <a:solidFill>
                          <a:schemeClr val="tx1"/>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570637930"/>
                  </a:ext>
                </a:extLst>
              </a:tr>
              <a:tr h="946441">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i="0" u="none" strike="noStrike" dirty="0">
                          <a:solidFill>
                            <a:srgbClr val="121212"/>
                          </a:solidFill>
                          <a:effectLst/>
                          <a:latin typeface="Bliss 2 Regular" panose="02000506030000020004"/>
                        </a:rPr>
                        <a:t>“British public turn to prayer as one in four tune in to religious services.”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u="none" strike="noStrike" dirty="0">
                          <a:solidFill>
                            <a:srgbClr val="121212"/>
                          </a:solidFill>
                          <a:effectLst/>
                          <a:latin typeface="Bliss 2 Regular" panose="02000506030000020004"/>
                        </a:rPr>
                        <a:t>This short article from </a:t>
                      </a:r>
                      <a:r>
                        <a:rPr lang="en-GB" sz="1000" b="0" i="0" u="none" strike="noStrike" dirty="0">
                          <a:solidFill>
                            <a:srgbClr val="121212"/>
                          </a:solidFill>
                          <a:effectLst/>
                          <a:latin typeface="Bliss 2 Regular" panose="02000506030000020004"/>
                          <a:hlinkClick r:id="rId15"/>
                        </a:rPr>
                        <a:t>The Guardian </a:t>
                      </a:r>
                      <a:r>
                        <a:rPr lang="en-GB" sz="1000" b="0" i="0" u="none" strike="noStrike" dirty="0">
                          <a:solidFill>
                            <a:srgbClr val="121212"/>
                          </a:solidFill>
                          <a:effectLst/>
                          <a:latin typeface="Bliss 2 Regular" panose="02000506030000020004"/>
                        </a:rPr>
                        <a:t>reflects on the spiritual impact of the 2020 Coronavirus outbreak</a:t>
                      </a:r>
                      <a:r>
                        <a:rPr lang="en-GB" sz="1000" b="0" i="0" u="none" strike="noStrike" dirty="0" smtClean="0">
                          <a:solidFill>
                            <a:srgbClr val="121212"/>
                          </a:solidFill>
                          <a:effectLst/>
                          <a:latin typeface="Bliss 2 Regular" panose="02000506030000020004"/>
                        </a:rPr>
                        <a:t>.</a:t>
                      </a:r>
                      <a:r>
                        <a:rPr lang="en-US" sz="1000" b="0" i="0" kern="1200" dirty="0" smtClean="0">
                          <a:solidFill>
                            <a:srgbClr val="FF0000"/>
                          </a:solidFill>
                          <a:effectLst/>
                          <a:latin typeface="Bliss 2 Regular" panose="02000506030000020004" pitchFamily="50" charset="0"/>
                          <a:ea typeface="+mn-ea"/>
                          <a:cs typeface="+mn-cs"/>
                        </a:rPr>
                        <a:t>(</a:t>
                      </a:r>
                      <a:r>
                        <a:rPr lang="en-US" sz="1000" b="0" i="0" kern="1200" dirty="0">
                          <a:solidFill>
                            <a:srgbClr val="FF0000"/>
                          </a:solidFill>
                          <a:effectLst/>
                          <a:latin typeface="Bliss 2 Regular" panose="02000506030000020004" pitchFamily="50" charset="0"/>
                          <a:ea typeface="+mn-ea"/>
                          <a:cs typeface="+mn-cs"/>
                        </a:rPr>
                        <a:t>1)</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latin typeface="Bliss 2 Regular" panose="02000506030000020004" pitchFamily="50" charset="0"/>
                        </a:rPr>
                        <a:t>TED</a:t>
                      </a:r>
                      <a:r>
                        <a:rPr lang="en-GB" sz="1000" baseline="0" dirty="0">
                          <a:latin typeface="Bliss 2 Regular" panose="02000506030000020004" pitchFamily="50" charset="0"/>
                        </a:rPr>
                        <a:t> Talks </a:t>
                      </a:r>
                      <a:r>
                        <a:rPr lang="en-US" sz="1000" b="0" i="0" kern="1200" dirty="0">
                          <a:solidFill>
                            <a:srgbClr val="FF0000"/>
                          </a:solidFill>
                          <a:effectLst/>
                          <a:latin typeface="Bliss 2 Regular" panose="02000506030000020004" pitchFamily="50" charset="0"/>
                          <a:ea typeface="+mn-ea"/>
                          <a:cs typeface="+mn-cs"/>
                        </a:rPr>
                        <a:t>(1)</a:t>
                      </a:r>
                    </a:p>
                    <a:p>
                      <a:pPr marL="171450" indent="-171450">
                        <a:buFont typeface="Arial" panose="020B0604020202020204" pitchFamily="34" charset="0"/>
                        <a:buChar char="•"/>
                      </a:pPr>
                      <a:r>
                        <a:rPr lang="en-GB" sz="1000" baseline="0" dirty="0">
                          <a:latin typeface="Bliss 2 Regular" panose="02000506030000020004" pitchFamily="50" charset="0"/>
                          <a:hlinkClick r:id="rId16"/>
                        </a:rPr>
                        <a:t>Science vs God </a:t>
                      </a:r>
                      <a:endParaRPr lang="en-GB" sz="1000" baseline="0" dirty="0">
                        <a:latin typeface="Bliss 2 Regular" panose="02000506030000020004" pitchFamily="50" charset="0"/>
                      </a:endParaRPr>
                    </a:p>
                    <a:p>
                      <a:pPr marL="171450" indent="-171450">
                        <a:buFont typeface="Arial" panose="020B0604020202020204" pitchFamily="34" charset="0"/>
                        <a:buChar char="•"/>
                      </a:pPr>
                      <a:r>
                        <a:rPr lang="en-GB" sz="1000" baseline="0" dirty="0">
                          <a:latin typeface="Bliss 2 Regular" panose="02000506030000020004" pitchFamily="50" charset="0"/>
                          <a:hlinkClick r:id="rId17"/>
                        </a:rPr>
                        <a:t>Metaethics Crash Course</a:t>
                      </a:r>
                      <a:endParaRPr lang="en-GB" sz="1000" baseline="0" dirty="0">
                        <a:latin typeface="Bliss 2 Regular" panose="02000506030000020004" pitchFamily="50" charset="0"/>
                      </a:endParaRPr>
                    </a:p>
                    <a:p>
                      <a:pPr marL="171450" indent="-171450">
                        <a:buFont typeface="Arial" panose="020B0604020202020204" pitchFamily="34" charset="0"/>
                        <a:buChar char="•"/>
                      </a:pPr>
                      <a:r>
                        <a:rPr lang="en-GB" sz="1000" baseline="0" dirty="0">
                          <a:latin typeface="Bliss 2 Regular" panose="02000506030000020004" pitchFamily="50" charset="0"/>
                          <a:hlinkClick r:id="rId18"/>
                        </a:rPr>
                        <a:t>A Year of Living Biblically</a:t>
                      </a:r>
                      <a:endParaRPr lang="en-GB" sz="1000" baseline="0" dirty="0">
                        <a:latin typeface="Bliss 2 Regular" panose="02000506030000020004" pitchFamily="50" charset="0"/>
                      </a:endParaRPr>
                    </a:p>
                    <a:p>
                      <a:pPr marL="171450" indent="-171450">
                        <a:buFont typeface="Arial" panose="020B0604020202020204" pitchFamily="34" charset="0"/>
                        <a:buChar char="•"/>
                      </a:pPr>
                      <a:r>
                        <a:rPr lang="en-GB" sz="1000" baseline="0" dirty="0">
                          <a:latin typeface="Bliss 2 Regular" panose="02000506030000020004" pitchFamily="50" charset="0"/>
                          <a:hlinkClick r:id="rId19"/>
                        </a:rPr>
                        <a:t>Anselm and the Argument for God</a:t>
                      </a:r>
                      <a:endParaRPr lang="en-GB" sz="1000" dirty="0">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000" b="1" i="0" kern="1200" dirty="0">
                          <a:solidFill>
                            <a:schemeClr val="tx1"/>
                          </a:solidFill>
                          <a:effectLst/>
                          <a:latin typeface="Bliss 2 Regular" panose="02000506030000020004" pitchFamily="50" charset="0"/>
                          <a:ea typeface="+mn-ea"/>
                          <a:cs typeface="+mn-cs"/>
                        </a:rPr>
                        <a:t>Arguments for the      Existence of God -</a:t>
                      </a:r>
                      <a:r>
                        <a:rPr lang="en-US" sz="1000" b="1" i="0" kern="1200" baseline="0" dirty="0">
                          <a:solidFill>
                            <a:schemeClr val="tx1"/>
                          </a:solidFill>
                          <a:effectLst/>
                          <a:latin typeface="Bliss 2 Regular" panose="02000506030000020004" pitchFamily="50" charset="0"/>
                          <a:ea typeface="+mn-ea"/>
                          <a:cs typeface="+mn-cs"/>
                        </a:rPr>
                        <a:t> </a:t>
                      </a:r>
                      <a:r>
                        <a:rPr lang="en-US" sz="1000" b="0" i="0" kern="1200" dirty="0">
                          <a:solidFill>
                            <a:schemeClr val="tx1"/>
                          </a:solidFill>
                          <a:effectLst/>
                          <a:latin typeface="Bliss 2 Regular" panose="02000506030000020004" pitchFamily="50" charset="0"/>
                          <a:ea typeface="+mn-ea"/>
                          <a:cs typeface="+mn-cs"/>
                        </a:rPr>
                        <a:t>This Oxford University podcast examines </a:t>
                      </a:r>
                      <a:r>
                        <a:rPr lang="en-US" sz="1000" b="0" i="0" kern="1200" dirty="0">
                          <a:solidFill>
                            <a:schemeClr val="tx1"/>
                          </a:solidFill>
                          <a:effectLst/>
                          <a:latin typeface="Bliss 2 Regular" panose="02000506030000020004" pitchFamily="50" charset="0"/>
                          <a:ea typeface="+mn-ea"/>
                          <a:cs typeface="+mn-cs"/>
                          <a:hlinkClick r:id="rId20"/>
                        </a:rPr>
                        <a:t>William Paley’s </a:t>
                      </a:r>
                      <a:r>
                        <a:rPr lang="en-US" sz="1000" b="0" i="0" kern="1200" dirty="0">
                          <a:solidFill>
                            <a:schemeClr val="tx1"/>
                          </a:solidFill>
                          <a:effectLst/>
                          <a:latin typeface="Bliss 2 Regular" panose="02000506030000020004" pitchFamily="50" charset="0"/>
                          <a:ea typeface="+mn-ea"/>
                          <a:cs typeface="+mn-cs"/>
                        </a:rPr>
                        <a:t>Design Argument. </a:t>
                      </a:r>
                      <a:r>
                        <a:rPr lang="en-US" sz="1000" b="0" i="0" kern="1200" dirty="0">
                          <a:solidFill>
                            <a:srgbClr val="FF0000"/>
                          </a:solidFill>
                          <a:effectLst/>
                          <a:latin typeface="Bliss 2 Regular" panose="02000506030000020004" pitchFamily="50" charset="0"/>
                          <a:ea typeface="+mn-ea"/>
                          <a:cs typeface="+mn-cs"/>
                        </a:rPr>
                        <a:t>(1)</a:t>
                      </a:r>
                      <a:endParaRPr lang="en-GB" sz="1000" dirty="0">
                        <a:solidFill>
                          <a:srgbClr val="FF0000"/>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570645005"/>
                  </a:ext>
                </a:extLst>
              </a:tr>
            </a:tbl>
          </a:graphicData>
        </a:graphic>
      </p:graphicFrame>
      <p:pic>
        <p:nvPicPr>
          <p:cNvPr id="3" name="Picture 2" descr="Image result for book clipart"/>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416574" y="472544"/>
            <a:ext cx="662337" cy="391762"/>
          </a:xfrm>
          <a:prstGeom prst="rect">
            <a:avLst/>
          </a:prstGeom>
          <a:noFill/>
          <a:ln>
            <a:noFill/>
          </a:ln>
        </p:spPr>
      </p:pic>
      <p:pic>
        <p:nvPicPr>
          <p:cNvPr id="4" name="Picture 3" descr="White TV by liftarn"/>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5485913" y="468654"/>
            <a:ext cx="414510" cy="418500"/>
          </a:xfrm>
          <a:prstGeom prst="rect">
            <a:avLst/>
          </a:prstGeom>
          <a:noFill/>
          <a:ln>
            <a:noFill/>
          </a:ln>
        </p:spPr>
      </p:pic>
      <p:pic>
        <p:nvPicPr>
          <p:cNvPr id="5" name="Picture 4"/>
          <p:cNvPicPr/>
          <p:nvPr/>
        </p:nvPicPr>
        <p:blipFill>
          <a:blip r:embed="rId23" cstate="print">
            <a:extLst>
              <a:ext uri="{28A0092B-C50C-407E-A947-70E740481C1C}">
                <a14:useLocalDpi xmlns:a14="http://schemas.microsoft.com/office/drawing/2010/main" val="0"/>
              </a:ext>
            </a:extLst>
          </a:blip>
          <a:stretch>
            <a:fillRect/>
          </a:stretch>
        </p:blipFill>
        <p:spPr>
          <a:xfrm>
            <a:off x="7321983" y="511480"/>
            <a:ext cx="414510" cy="358419"/>
          </a:xfrm>
          <a:prstGeom prst="rect">
            <a:avLst/>
          </a:prstGeom>
        </p:spPr>
      </p:pic>
      <p:pic>
        <p:nvPicPr>
          <p:cNvPr id="7" name="Picture 6" descr="SIS Quantitative Market Research"/>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9219944" y="459175"/>
            <a:ext cx="531908" cy="418500"/>
          </a:xfrm>
          <a:prstGeom prst="rect">
            <a:avLst/>
          </a:prstGeom>
          <a:noFill/>
          <a:ln>
            <a:noFill/>
          </a:ln>
        </p:spPr>
      </p:pic>
      <p:pic>
        <p:nvPicPr>
          <p:cNvPr id="8" name="Picture 7"/>
          <p:cNvPicPr>
            <a:picLocks noChangeAspect="1"/>
          </p:cNvPicPr>
          <p:nvPr/>
        </p:nvPicPr>
        <p:blipFill rotWithShape="1">
          <a:blip r:embed="rId25"/>
          <a:srcRect l="25008" t="17288" r="25008" b="24559"/>
          <a:stretch/>
        </p:blipFill>
        <p:spPr>
          <a:xfrm>
            <a:off x="9561512" y="1187357"/>
            <a:ext cx="193909" cy="193909"/>
          </a:xfrm>
          <a:prstGeom prst="rect">
            <a:avLst/>
          </a:prstGeom>
        </p:spPr>
      </p:pic>
      <p:pic>
        <p:nvPicPr>
          <p:cNvPr id="9" name="Picture 8"/>
          <p:cNvPicPr>
            <a:picLocks noChangeAspect="1"/>
          </p:cNvPicPr>
          <p:nvPr/>
        </p:nvPicPr>
        <p:blipFill rotWithShape="1">
          <a:blip r:embed="rId25"/>
          <a:srcRect l="25008" t="17288" r="25008" b="24559"/>
          <a:stretch/>
        </p:blipFill>
        <p:spPr>
          <a:xfrm>
            <a:off x="1988492" y="951265"/>
            <a:ext cx="290973" cy="290973"/>
          </a:xfrm>
          <a:prstGeom prst="rect">
            <a:avLst/>
          </a:prstGeom>
        </p:spPr>
      </p:pic>
      <p:pic>
        <p:nvPicPr>
          <p:cNvPr id="12" name="Picture 11"/>
          <p:cNvPicPr>
            <a:picLocks noChangeAspect="1"/>
          </p:cNvPicPr>
          <p:nvPr/>
        </p:nvPicPr>
        <p:blipFill rotWithShape="1">
          <a:blip r:embed="rId25"/>
          <a:srcRect l="25008" t="17288" r="25008" b="24559"/>
          <a:stretch/>
        </p:blipFill>
        <p:spPr>
          <a:xfrm>
            <a:off x="7444962" y="1291921"/>
            <a:ext cx="298812" cy="232184"/>
          </a:xfrm>
          <a:prstGeom prst="rect">
            <a:avLst/>
          </a:prstGeom>
        </p:spPr>
      </p:pic>
      <p:pic>
        <p:nvPicPr>
          <p:cNvPr id="13" name="Picture 12"/>
          <p:cNvPicPr>
            <a:picLocks noChangeAspect="1"/>
          </p:cNvPicPr>
          <p:nvPr/>
        </p:nvPicPr>
        <p:blipFill rotWithShape="1">
          <a:blip r:embed="rId25"/>
          <a:srcRect l="25008" t="17288" r="25008" b="24559"/>
          <a:stretch/>
        </p:blipFill>
        <p:spPr>
          <a:xfrm>
            <a:off x="5097016" y="116632"/>
            <a:ext cx="247260" cy="247260"/>
          </a:xfrm>
          <a:prstGeom prst="rect">
            <a:avLst/>
          </a:prstGeom>
        </p:spPr>
      </p:pic>
      <p:pic>
        <p:nvPicPr>
          <p:cNvPr id="14" name="Picture 13">
            <a:extLst>
              <a:ext uri="{FF2B5EF4-FFF2-40B4-BE49-F238E27FC236}">
                <a16:creationId xmlns:a16="http://schemas.microsoft.com/office/drawing/2014/main" id="{6FA5211B-A839-4EB7-9671-FF283EA8053B}"/>
              </a:ext>
            </a:extLst>
          </p:cNvPr>
          <p:cNvPicPr>
            <a:picLocks noChangeAspect="1"/>
          </p:cNvPicPr>
          <p:nvPr/>
        </p:nvPicPr>
        <p:blipFill rotWithShape="1">
          <a:blip r:embed="rId25"/>
          <a:srcRect l="25008" t="17288" r="25008" b="24559"/>
          <a:stretch/>
        </p:blipFill>
        <p:spPr>
          <a:xfrm>
            <a:off x="9548130" y="2948303"/>
            <a:ext cx="260995" cy="260995"/>
          </a:xfrm>
          <a:prstGeom prst="rect">
            <a:avLst/>
          </a:prstGeom>
        </p:spPr>
      </p:pic>
      <p:pic>
        <p:nvPicPr>
          <p:cNvPr id="26" name="Picture 25">
            <a:extLst>
              <a:ext uri="{FF2B5EF4-FFF2-40B4-BE49-F238E27FC236}">
                <a16:creationId xmlns:a16="http://schemas.microsoft.com/office/drawing/2014/main" id="{0D85A87A-9E64-42D1-9325-D7859BCD3777}"/>
              </a:ext>
            </a:extLst>
          </p:cNvPr>
          <p:cNvPicPr>
            <a:picLocks noChangeAspect="1"/>
          </p:cNvPicPr>
          <p:nvPr/>
        </p:nvPicPr>
        <p:blipFill>
          <a:blip r:embed="rId26"/>
          <a:stretch>
            <a:fillRect/>
          </a:stretch>
        </p:blipFill>
        <p:spPr>
          <a:xfrm>
            <a:off x="5693168" y="3852908"/>
            <a:ext cx="276225" cy="276225"/>
          </a:xfrm>
          <a:prstGeom prst="rect">
            <a:avLst/>
          </a:prstGeom>
        </p:spPr>
      </p:pic>
      <p:pic>
        <p:nvPicPr>
          <p:cNvPr id="27" name="Picture 26">
            <a:extLst>
              <a:ext uri="{FF2B5EF4-FFF2-40B4-BE49-F238E27FC236}">
                <a16:creationId xmlns:a16="http://schemas.microsoft.com/office/drawing/2014/main" id="{3B00C72C-B43D-4982-B508-C5305FFE30C2}"/>
              </a:ext>
            </a:extLst>
          </p:cNvPr>
          <p:cNvPicPr>
            <a:picLocks noChangeAspect="1"/>
          </p:cNvPicPr>
          <p:nvPr/>
        </p:nvPicPr>
        <p:blipFill rotWithShape="1">
          <a:blip r:embed="rId27"/>
          <a:srcRect b="31343"/>
          <a:stretch/>
        </p:blipFill>
        <p:spPr>
          <a:xfrm>
            <a:off x="6060328" y="2538653"/>
            <a:ext cx="1769915" cy="1274243"/>
          </a:xfrm>
          <a:prstGeom prst="rect">
            <a:avLst/>
          </a:prstGeom>
          <a:ln w="12700">
            <a:solidFill>
              <a:schemeClr val="tx1"/>
            </a:solidFill>
          </a:ln>
        </p:spPr>
      </p:pic>
      <p:cxnSp>
        <p:nvCxnSpPr>
          <p:cNvPr id="10" name="Straight Connector 9">
            <a:extLst>
              <a:ext uri="{FF2B5EF4-FFF2-40B4-BE49-F238E27FC236}">
                <a16:creationId xmlns:a16="http://schemas.microsoft.com/office/drawing/2014/main" id="{F956BFDA-B461-466B-B4F0-93B2B992284A}"/>
              </a:ext>
            </a:extLst>
          </p:cNvPr>
          <p:cNvCxnSpPr>
            <a:cxnSpLocks/>
          </p:cNvCxnSpPr>
          <p:nvPr/>
        </p:nvCxnSpPr>
        <p:spPr>
          <a:xfrm>
            <a:off x="272480" y="4976564"/>
            <a:ext cx="0" cy="20359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8"/>
          <a:stretch>
            <a:fillRect/>
          </a:stretch>
        </p:blipFill>
        <p:spPr>
          <a:xfrm>
            <a:off x="3226526" y="2562511"/>
            <a:ext cx="2833802" cy="1266539"/>
          </a:xfrm>
          <a:prstGeom prst="rect">
            <a:avLst/>
          </a:prstGeom>
        </p:spPr>
      </p:pic>
      <p:pic>
        <p:nvPicPr>
          <p:cNvPr id="11" name="Picture 10"/>
          <p:cNvPicPr>
            <a:picLocks noChangeAspect="1"/>
          </p:cNvPicPr>
          <p:nvPr/>
        </p:nvPicPr>
        <p:blipFill rotWithShape="1">
          <a:blip r:embed="rId29"/>
          <a:srcRect l="8634" t="19982" b="26156"/>
          <a:stretch/>
        </p:blipFill>
        <p:spPr>
          <a:xfrm>
            <a:off x="6099738" y="4725144"/>
            <a:ext cx="1345224" cy="720081"/>
          </a:xfrm>
          <a:prstGeom prst="rect">
            <a:avLst/>
          </a:prstGeom>
        </p:spPr>
      </p:pic>
      <p:sp>
        <p:nvSpPr>
          <p:cNvPr id="15" name="TextBox 14"/>
          <p:cNvSpPr txBox="1"/>
          <p:nvPr/>
        </p:nvSpPr>
        <p:spPr>
          <a:xfrm>
            <a:off x="6060327" y="5445225"/>
            <a:ext cx="1715047" cy="353943"/>
          </a:xfrm>
          <a:prstGeom prst="rect">
            <a:avLst/>
          </a:prstGeom>
          <a:solidFill>
            <a:schemeClr val="bg1"/>
          </a:solidFill>
        </p:spPr>
        <p:txBody>
          <a:bodyPr wrap="square" rtlCol="0">
            <a:spAutoFit/>
          </a:bodyPr>
          <a:lstStyle/>
          <a:p>
            <a:pPr algn="ctr"/>
            <a:r>
              <a:rPr lang="en-GB" sz="850" dirty="0" smtClean="0"/>
              <a:t>“Now I have got consciousness</a:t>
            </a:r>
            <a:r>
              <a:rPr lang="en-GB" sz="850" dirty="0"/>
              <a:t>, I feel very self-conscious</a:t>
            </a:r>
            <a:r>
              <a:rPr lang="en-GB" sz="850" dirty="0" smtClean="0"/>
              <a:t>.”</a:t>
            </a:r>
            <a:endParaRPr lang="en-GB" sz="850" dirty="0"/>
          </a:p>
        </p:txBody>
      </p:sp>
    </p:spTree>
    <p:extLst>
      <p:ext uri="{BB962C8B-B14F-4D97-AF65-F5344CB8AC3E}">
        <p14:creationId xmlns:p14="http://schemas.microsoft.com/office/powerpoint/2010/main" val="3397881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train crossing a bridge over a body of water&#10;&#10;Description automatically generated">
            <a:extLst>
              <a:ext uri="{FF2B5EF4-FFF2-40B4-BE49-F238E27FC236}">
                <a16:creationId xmlns:a16="http://schemas.microsoft.com/office/drawing/2014/main" id="{D3F5E017-7176-44ED-AE30-4707C94749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6" name="TextBox 5"/>
          <p:cNvSpPr txBox="1"/>
          <p:nvPr/>
        </p:nvSpPr>
        <p:spPr>
          <a:xfrm>
            <a:off x="1352600" y="3284984"/>
            <a:ext cx="8273242" cy="3416320"/>
          </a:xfrm>
          <a:prstGeom prst="rect">
            <a:avLst/>
          </a:prstGeom>
          <a:solidFill>
            <a:schemeClr val="bg1">
              <a:alpha val="89000"/>
            </a:schemeClr>
          </a:solidFill>
          <a:ln w="57150">
            <a:solidFill>
              <a:schemeClr val="tx1"/>
            </a:solidFill>
          </a:ln>
        </p:spPr>
        <p:txBody>
          <a:bodyPr wrap="square" lIns="91440" tIns="45720" rIns="91440" bIns="45720" rtlCol="0" anchor="t">
            <a:spAutoFit/>
          </a:bodyPr>
          <a:lstStyle/>
          <a:p>
            <a:r>
              <a:rPr lang="en-GB" dirty="0">
                <a:latin typeface="Bliss 2 Regular" panose="02000506030000020004" pitchFamily="50" charset="0"/>
              </a:rPr>
              <a:t>You are about to start a fascinating  journey into the world of Philosophy, Ethics &amp; Religious Studies, good luck!</a:t>
            </a:r>
          </a:p>
          <a:p>
            <a:pPr marL="285750" indent="-285750">
              <a:buFont typeface="Arial" panose="020B0604020202020204" pitchFamily="34" charset="0"/>
              <a:buChar char="•"/>
            </a:pPr>
            <a:r>
              <a:rPr lang="en-GB" dirty="0">
                <a:latin typeface="Bliss 2 Regular"/>
              </a:rPr>
              <a:t>Choose what modules you do and when you do them, but work through them consistently. Different tasks will take you varying amounts of time. You should aim to do one or two per week</a:t>
            </a:r>
          </a:p>
          <a:p>
            <a:pPr marL="285750" indent="-285750">
              <a:buFont typeface="Arial" panose="020B0604020202020204" pitchFamily="34" charset="0"/>
              <a:buChar char="•"/>
            </a:pPr>
            <a:r>
              <a:rPr lang="en-GB" dirty="0">
                <a:latin typeface="Bliss 2 Regular"/>
              </a:rPr>
              <a:t>All green tasks are core modules, they are compulsory.</a:t>
            </a:r>
          </a:p>
          <a:p>
            <a:pPr marL="285750" indent="-285750">
              <a:buFont typeface="Arial" panose="020B0604020202020204" pitchFamily="34" charset="0"/>
              <a:buChar char="•"/>
            </a:pPr>
            <a:r>
              <a:rPr lang="en-GB" dirty="0">
                <a:latin typeface="Bliss 2 Regular"/>
              </a:rPr>
              <a:t>      The chilli indicates that the task may be more challenging than the others.</a:t>
            </a:r>
          </a:p>
          <a:p>
            <a:pPr marL="285750" indent="-285750">
              <a:buFont typeface="Arial" panose="020B0604020202020204" pitchFamily="34" charset="0"/>
              <a:buChar char="•"/>
            </a:pPr>
            <a:r>
              <a:rPr lang="en-GB" dirty="0">
                <a:latin typeface="Bliss 2 Regular" panose="02000506030000020004" pitchFamily="50" charset="0"/>
              </a:rPr>
              <a:t>All completed work should be handed into your teacher in your first lesson in September.</a:t>
            </a:r>
            <a:endParaRPr lang="en-GB">
              <a:latin typeface="Bliss 2 Regular" panose="02000506030000020004" pitchFamily="50" charset="0"/>
            </a:endParaRPr>
          </a:p>
          <a:p>
            <a:pPr marL="285750" indent="-285750">
              <a:buFont typeface="Arial" panose="020B0604020202020204" pitchFamily="34" charset="0"/>
              <a:buChar char="•"/>
            </a:pPr>
            <a:r>
              <a:rPr lang="en-GB" dirty="0">
                <a:latin typeface="Bliss 2 Regular"/>
              </a:rPr>
              <a:t>The numbers on the menu e.g. </a:t>
            </a:r>
            <a:r>
              <a:rPr lang="en-GB" dirty="0">
                <a:solidFill>
                  <a:srgbClr val="FF0000"/>
                </a:solidFill>
                <a:latin typeface="Bliss 2 Regular"/>
              </a:rPr>
              <a:t>(1) </a:t>
            </a:r>
            <a:r>
              <a:rPr lang="en-GB" dirty="0">
                <a:latin typeface="Bliss 2 Regular"/>
              </a:rPr>
              <a:t>give guidance on how to approach and  evidence your work (see slides 4-7). Work can be typed or handwritten and should be stored in a document wallet, clear plastic sleeve or similar.</a:t>
            </a:r>
            <a:endParaRPr lang="en-GB" dirty="0">
              <a:cs typeface="Calibri"/>
            </a:endParaRPr>
          </a:p>
        </p:txBody>
      </p:sp>
      <p:pic>
        <p:nvPicPr>
          <p:cNvPr id="7" name="Picture 6"/>
          <p:cNvPicPr>
            <a:picLocks noChangeAspect="1"/>
          </p:cNvPicPr>
          <p:nvPr/>
        </p:nvPicPr>
        <p:blipFill rotWithShape="1">
          <a:blip r:embed="rId4"/>
          <a:srcRect l="25008" t="17288" r="25008" b="24559"/>
          <a:stretch/>
        </p:blipFill>
        <p:spPr>
          <a:xfrm>
            <a:off x="2074530" y="4608137"/>
            <a:ext cx="247260" cy="247260"/>
          </a:xfrm>
          <a:prstGeom prst="rect">
            <a:avLst/>
          </a:prstGeom>
        </p:spPr>
      </p:pic>
      <p:sp>
        <p:nvSpPr>
          <p:cNvPr id="8" name="TextBox 7">
            <a:extLst>
              <a:ext uri="{FF2B5EF4-FFF2-40B4-BE49-F238E27FC236}">
                <a16:creationId xmlns:a16="http://schemas.microsoft.com/office/drawing/2014/main" id="{D7CF0AC4-4BFD-4009-9E14-6959300502DE}"/>
              </a:ext>
            </a:extLst>
          </p:cNvPr>
          <p:cNvSpPr txBox="1"/>
          <p:nvPr/>
        </p:nvSpPr>
        <p:spPr>
          <a:xfrm>
            <a:off x="416496" y="404664"/>
            <a:ext cx="9330117" cy="553998"/>
          </a:xfrm>
          <a:prstGeom prst="rect">
            <a:avLst/>
          </a:prstGeom>
          <a:noFill/>
        </p:spPr>
        <p:txBody>
          <a:bodyPr wrap="square" rtlCol="0">
            <a:spAutoFit/>
          </a:bodyPr>
          <a:lstStyle/>
          <a:p>
            <a:r>
              <a:rPr lang="en-GB" sz="3000" b="1" dirty="0">
                <a:solidFill>
                  <a:schemeClr val="bg1"/>
                </a:solidFill>
                <a:latin typeface="Bliss 2 ExtraBold" panose="02000506030000020004" pitchFamily="50" charset="0"/>
              </a:rPr>
              <a:t>Philosophy &amp; Ethics (Religious Studies) Bridging Menu</a:t>
            </a:r>
          </a:p>
        </p:txBody>
      </p:sp>
    </p:spTree>
    <p:extLst>
      <p:ext uri="{BB962C8B-B14F-4D97-AF65-F5344CB8AC3E}">
        <p14:creationId xmlns:p14="http://schemas.microsoft.com/office/powerpoint/2010/main" val="39311288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15"/>
          <p:cNvSpPr>
            <a:spLocks noChangeArrowheads="1"/>
          </p:cNvSpPr>
          <p:nvPr/>
        </p:nvSpPr>
        <p:spPr bwMode="auto">
          <a:xfrm>
            <a:off x="5164586" y="447676"/>
            <a:ext cx="4612950" cy="1855576"/>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ea typeface="Times New Roman" panose="02020603050405020304" pitchFamily="18" charset="0"/>
              </a:rPr>
              <a:t>Would you/would you not recommend it? Why?</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ea typeface="Times New Roman" panose="02020603050405020304" pitchFamily="18" charset="0"/>
              </a:rPr>
              <a:t>Rating: </a:t>
            </a:r>
            <a:endParaRPr kumimoji="0" lang="en-US" altLang="en-US" sz="1200" b="0" i="0" u="none" strike="noStrike" cap="none" normalizeH="0" baseline="0" dirty="0">
              <a:ln>
                <a:noFill/>
              </a:ln>
              <a:solidFill>
                <a:schemeClr val="tx1"/>
              </a:solidFill>
              <a:effectLst/>
            </a:endParaRPr>
          </a:p>
        </p:txBody>
      </p:sp>
      <p:sp>
        <p:nvSpPr>
          <p:cNvPr id="8" name="AutoShape 18"/>
          <p:cNvSpPr>
            <a:spLocks noChangeArrowheads="1"/>
          </p:cNvSpPr>
          <p:nvPr/>
        </p:nvSpPr>
        <p:spPr bwMode="auto">
          <a:xfrm>
            <a:off x="184598" y="4491038"/>
            <a:ext cx="4914900" cy="2054064"/>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dirty="0">
                <a:latin typeface="Century Gothic" panose="020B0502020202020204" pitchFamily="34" charset="0"/>
              </a:rPr>
              <a:t>How does it link to this subject and why is it important?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AutoShape 4"/>
          <p:cNvSpPr>
            <a:spLocks noChangeArrowheads="1"/>
          </p:cNvSpPr>
          <p:nvPr/>
        </p:nvSpPr>
        <p:spPr bwMode="auto">
          <a:xfrm>
            <a:off x="184598" y="1829966"/>
            <a:ext cx="4914900" cy="2514600"/>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rPr>
              <a:t>What </a:t>
            </a:r>
            <a:r>
              <a:rPr lang="en-US" altLang="en-US" sz="1200" dirty="0">
                <a:latin typeface="Century Gothic" panose="020B0502020202020204" pitchFamily="34" charset="0"/>
                <a:ea typeface="Times New Roman" panose="02020603050405020304" pitchFamily="18" charset="0"/>
              </a:rPr>
              <a:t>was it</a:t>
            </a:r>
            <a:r>
              <a:rPr kumimoji="0" lang="en-US" altLang="en-US" sz="12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rPr>
              <a:t> about?</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AutoShape 17"/>
          <p:cNvSpPr>
            <a:spLocks noChangeArrowheads="1"/>
          </p:cNvSpPr>
          <p:nvPr/>
        </p:nvSpPr>
        <p:spPr bwMode="auto">
          <a:xfrm>
            <a:off x="5099498" y="2303252"/>
            <a:ext cx="4667050" cy="4241850"/>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GB" sz="1200" dirty="0"/>
              <a:t>What did you find particularly interesting/inspiring/shocking? Has this changed your opinion?</a:t>
            </a:r>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r>
              <a:rPr lang="en-GB" sz="1200" dirty="0"/>
              <a:t>What would you like to learn more about? </a:t>
            </a:r>
          </a:p>
        </p:txBody>
      </p:sp>
      <p:sp>
        <p:nvSpPr>
          <p:cNvPr id="11" name="Text Box 9"/>
          <p:cNvSpPr txBox="1">
            <a:spLocks noChangeArrowheads="1"/>
          </p:cNvSpPr>
          <p:nvPr/>
        </p:nvSpPr>
        <p:spPr bwMode="auto">
          <a:xfrm>
            <a:off x="2289983" y="33574"/>
            <a:ext cx="5619030" cy="3678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000" b="1" dirty="0">
                <a:solidFill>
                  <a:srgbClr val="FF0000"/>
                </a:solidFill>
                <a:latin typeface="Century Gothic" panose="020B0502020202020204" pitchFamily="34" charset="0"/>
                <a:ea typeface="Times New Roman" panose="02020603050405020304" pitchFamily="18" charset="0"/>
              </a:rPr>
              <a:t>(1)</a:t>
            </a:r>
            <a:r>
              <a:rPr kumimoji="0" lang="en-US" altLang="en-US" sz="2000" b="1"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rPr>
              <a:t> </a:t>
            </a:r>
            <a:r>
              <a:rPr kumimoji="0" lang="en-US" altLang="en-US" sz="20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rPr>
              <a:t>- Book/Journal/Podcast/</a:t>
            </a:r>
            <a:r>
              <a:rPr lang="en-US" altLang="en-US" sz="2000" dirty="0">
                <a:latin typeface="Century Gothic" panose="020B0502020202020204" pitchFamily="34" charset="0"/>
                <a:ea typeface="Times New Roman" panose="02020603050405020304" pitchFamily="18" charset="0"/>
              </a:rPr>
              <a:t>Video</a:t>
            </a:r>
            <a:r>
              <a:rPr kumimoji="0" lang="en-US" altLang="en-US" sz="2000" b="0" i="0" u="none" strike="noStrike" cap="none" normalizeH="0" dirty="0">
                <a:ln>
                  <a:noFill/>
                </a:ln>
                <a:solidFill>
                  <a:schemeClr val="tx1"/>
                </a:solidFill>
                <a:effectLst/>
                <a:latin typeface="Century Gothic" panose="020B0502020202020204" pitchFamily="34" charset="0"/>
                <a:ea typeface="Times New Roman" panose="02020603050405020304" pitchFamily="18" charset="0"/>
              </a:rPr>
              <a:t> </a:t>
            </a:r>
            <a:r>
              <a:rPr kumimoji="0" lang="en-US" altLang="en-US" sz="20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rPr>
              <a:t> Review</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Text Box 8"/>
          <p:cNvSpPr txBox="1">
            <a:spLocks noChangeArrowheads="1"/>
          </p:cNvSpPr>
          <p:nvPr/>
        </p:nvSpPr>
        <p:spPr bwMode="auto">
          <a:xfrm>
            <a:off x="298898" y="604838"/>
            <a:ext cx="4800600" cy="9445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dirty="0">
                <a:latin typeface="Century Gothic" panose="020B0502020202020204" pitchFamily="34" charset="0"/>
                <a:ea typeface="Times New Roman" panose="02020603050405020304" pitchFamily="18" charset="0"/>
              </a:rPr>
              <a:t>R</a:t>
            </a:r>
            <a:r>
              <a:rPr kumimoji="0" lang="en-US" altLang="en-US" sz="12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rPr>
              <a:t>eview by: ___________________________________________</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rPr>
              <a:t>Title: _______________________________________________________</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rPr>
              <a:t>Author: ____________________________________________________</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dirty="0">
                <a:latin typeface="Century Gothic" panose="020B0502020202020204" pitchFamily="34" charset="0"/>
              </a:rPr>
              <a:t>Review of (please circle)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entury Gothic" panose="020B0502020202020204" pitchFamily="34" charset="0"/>
              </a:rPr>
              <a:t>Book      Journal      Podcast</a:t>
            </a:r>
            <a:r>
              <a:rPr kumimoji="0" lang="en-US" altLang="en-US" sz="1200" b="0" i="0" u="none" strike="noStrike" cap="none" normalizeH="0" dirty="0">
                <a:ln>
                  <a:noFill/>
                </a:ln>
                <a:solidFill>
                  <a:schemeClr val="tx1"/>
                </a:solidFill>
                <a:effectLst/>
                <a:latin typeface="Century Gothic" panose="020B0502020202020204" pitchFamily="34" charset="0"/>
              </a:rPr>
              <a:t>          </a:t>
            </a:r>
            <a:r>
              <a:rPr lang="en-US" altLang="en-US" sz="1200" dirty="0">
                <a:latin typeface="Century Gothic" panose="020B0502020202020204" pitchFamily="34" charset="0"/>
              </a:rPr>
              <a:t>Video</a:t>
            </a:r>
            <a:r>
              <a:rPr kumimoji="0" lang="en-US" altLang="en-US" sz="1200" b="0" i="0" u="none" strike="noStrike" cap="none" normalizeH="0" dirty="0">
                <a:ln>
                  <a:noFill/>
                </a:ln>
                <a:solidFill>
                  <a:schemeClr val="tx1"/>
                </a:solidFill>
                <a:effectLst/>
                <a:latin typeface="Century Gothic" panose="020B0502020202020204" pitchFamily="34" charset="0"/>
              </a:rPr>
              <a:t>         Other</a:t>
            </a:r>
            <a:endParaRPr kumimoji="0" lang="en-US" altLang="en-US" sz="1200" b="0" i="0" u="none" strike="noStrike" cap="none" normalizeH="0" baseline="0" dirty="0">
              <a:ln>
                <a:noFill/>
              </a:ln>
              <a:solidFill>
                <a:schemeClr val="tx1"/>
              </a:solidFill>
              <a:effectLst/>
            </a:endParaRPr>
          </a:p>
        </p:txBody>
      </p:sp>
      <p:sp>
        <p:nvSpPr>
          <p:cNvPr id="22" name="Rectangle 19"/>
          <p:cNvSpPr>
            <a:spLocks noChangeArrowheads="1"/>
          </p:cNvSpPr>
          <p:nvPr/>
        </p:nvSpPr>
        <p:spPr bwMode="auto">
          <a:xfrm>
            <a:off x="54422" y="0"/>
            <a:ext cx="506090"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dirty="0"/>
          </a:p>
        </p:txBody>
      </p:sp>
      <p:sp>
        <p:nvSpPr>
          <p:cNvPr id="23" name="AutoShape 14"/>
          <p:cNvSpPr>
            <a:spLocks noChangeArrowheads="1"/>
          </p:cNvSpPr>
          <p:nvPr/>
        </p:nvSpPr>
        <p:spPr bwMode="auto">
          <a:xfrm>
            <a:off x="5364753" y="988802"/>
            <a:ext cx="377190"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4" name="AutoShape 13"/>
          <p:cNvSpPr>
            <a:spLocks noChangeArrowheads="1"/>
          </p:cNvSpPr>
          <p:nvPr/>
        </p:nvSpPr>
        <p:spPr bwMode="auto">
          <a:xfrm>
            <a:off x="5820048" y="988802"/>
            <a:ext cx="342900"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5" name="AutoShape 12"/>
          <p:cNvSpPr>
            <a:spLocks noChangeArrowheads="1"/>
          </p:cNvSpPr>
          <p:nvPr/>
        </p:nvSpPr>
        <p:spPr bwMode="auto">
          <a:xfrm>
            <a:off x="6277248" y="988802"/>
            <a:ext cx="342900"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6" name="AutoShape 11"/>
          <p:cNvSpPr>
            <a:spLocks noChangeArrowheads="1"/>
          </p:cNvSpPr>
          <p:nvPr/>
        </p:nvSpPr>
        <p:spPr bwMode="auto">
          <a:xfrm>
            <a:off x="6734448" y="988802"/>
            <a:ext cx="342900"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7" name="AutoShape 10"/>
          <p:cNvSpPr>
            <a:spLocks noChangeArrowheads="1"/>
          </p:cNvSpPr>
          <p:nvPr/>
        </p:nvSpPr>
        <p:spPr bwMode="auto">
          <a:xfrm>
            <a:off x="7207235" y="988802"/>
            <a:ext cx="311727"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0427866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008" y="18584"/>
            <a:ext cx="6858678" cy="409873"/>
          </a:xfrm>
        </p:spPr>
        <p:txBody>
          <a:bodyPr>
            <a:normAutofit/>
          </a:bodyPr>
          <a:lstStyle/>
          <a:p>
            <a:pPr algn="l"/>
            <a:r>
              <a:rPr lang="en-GB" sz="1800" b="1" dirty="0">
                <a:solidFill>
                  <a:srgbClr val="FF0000"/>
                </a:solidFill>
                <a:latin typeface="Bliss 2 Regular"/>
              </a:rPr>
              <a:t>(2) </a:t>
            </a:r>
            <a:r>
              <a:rPr lang="en-GB" sz="1800" b="1" dirty="0">
                <a:latin typeface="Bliss 2 Regular"/>
              </a:rPr>
              <a:t>The Russell/</a:t>
            </a:r>
            <a:r>
              <a:rPr lang="en-GB" sz="1800" b="1" dirty="0" err="1">
                <a:latin typeface="Bliss 2 Regular"/>
              </a:rPr>
              <a:t>Copleston</a:t>
            </a:r>
            <a:r>
              <a:rPr lang="en-GB" sz="1800" b="1" dirty="0">
                <a:latin typeface="Bliss 2 Regular"/>
              </a:rPr>
              <a:t> Debate</a:t>
            </a:r>
            <a:endParaRPr lang="en-GB" sz="1800" dirty="0"/>
          </a:p>
        </p:txBody>
      </p:sp>
      <p:sp>
        <p:nvSpPr>
          <p:cNvPr id="3" name="Content Placeholder 2"/>
          <p:cNvSpPr>
            <a:spLocks noGrp="1"/>
          </p:cNvSpPr>
          <p:nvPr>
            <p:ph idx="1"/>
          </p:nvPr>
        </p:nvSpPr>
        <p:spPr>
          <a:xfrm>
            <a:off x="234008" y="5651490"/>
            <a:ext cx="9505056" cy="1017870"/>
          </a:xfrm>
          <a:ln w="12700">
            <a:solidFill>
              <a:schemeClr val="tx1"/>
            </a:solidFill>
          </a:ln>
        </p:spPr>
        <p:txBody>
          <a:bodyPr>
            <a:normAutofit/>
          </a:bodyPr>
          <a:lstStyle/>
          <a:p>
            <a:pPr marL="0" indent="0">
              <a:buNone/>
            </a:pPr>
            <a:r>
              <a:rPr lang="en-GB" sz="1600" b="1" dirty="0"/>
              <a:t>Who do you think “wins” this discussion. Give reasons to explain why. (Continue on the back if you need to)</a:t>
            </a:r>
          </a:p>
        </p:txBody>
      </p:sp>
      <p:sp>
        <p:nvSpPr>
          <p:cNvPr id="5" name="TextBox 4">
            <a:extLst>
              <a:ext uri="{FF2B5EF4-FFF2-40B4-BE49-F238E27FC236}">
                <a16:creationId xmlns:a16="http://schemas.microsoft.com/office/drawing/2014/main" id="{A9EAE31B-ADF0-4CC2-A6F7-BB1383828473}"/>
              </a:ext>
            </a:extLst>
          </p:cNvPr>
          <p:cNvSpPr txBox="1"/>
          <p:nvPr/>
        </p:nvSpPr>
        <p:spPr>
          <a:xfrm>
            <a:off x="234008" y="427358"/>
            <a:ext cx="7536263" cy="338554"/>
          </a:xfrm>
          <a:prstGeom prst="rect">
            <a:avLst/>
          </a:prstGeom>
          <a:noFill/>
          <a:ln w="28575">
            <a:solidFill>
              <a:schemeClr val="tx1"/>
            </a:solidFill>
          </a:ln>
        </p:spPr>
        <p:txBody>
          <a:bodyPr wrap="square" rtlCol="0">
            <a:spAutoFit/>
          </a:bodyPr>
          <a:lstStyle/>
          <a:p>
            <a:r>
              <a:rPr lang="en-GB" sz="1600" i="1" dirty="0">
                <a:latin typeface="Bliss 2 Regular" panose="02000506030000020004"/>
              </a:rPr>
              <a:t>Listen carefully to the famous debate, broadcast by the BBC in 1948. Fill in the boxes below: </a:t>
            </a:r>
          </a:p>
        </p:txBody>
      </p:sp>
      <p:sp>
        <p:nvSpPr>
          <p:cNvPr id="6" name="TextBox 5">
            <a:extLst>
              <a:ext uri="{FF2B5EF4-FFF2-40B4-BE49-F238E27FC236}">
                <a16:creationId xmlns:a16="http://schemas.microsoft.com/office/drawing/2014/main" id="{4C102797-DF83-4B9D-8595-A8DE62B0094F}"/>
              </a:ext>
            </a:extLst>
          </p:cNvPr>
          <p:cNvSpPr txBox="1"/>
          <p:nvPr/>
        </p:nvSpPr>
        <p:spPr>
          <a:xfrm>
            <a:off x="234008" y="859392"/>
            <a:ext cx="9505056" cy="1754326"/>
          </a:xfrm>
          <a:prstGeom prst="rect">
            <a:avLst/>
          </a:prstGeom>
          <a:noFill/>
          <a:ln w="28575">
            <a:solidFill>
              <a:schemeClr val="tx1"/>
            </a:solidFill>
          </a:ln>
        </p:spPr>
        <p:txBody>
          <a:bodyPr wrap="square" rtlCol="0">
            <a:spAutoFit/>
          </a:bodyPr>
          <a:lstStyle/>
          <a:p>
            <a:r>
              <a:rPr lang="en-GB" sz="1600" b="1" dirty="0">
                <a:latin typeface="Bliss 2 Regular" panose="02000506030000020004"/>
              </a:rPr>
              <a:t>Write an introductory paragraph about the 2 philosophers in this debate?</a:t>
            </a:r>
          </a:p>
          <a:p>
            <a:endParaRPr lang="en-GB" b="1" dirty="0"/>
          </a:p>
          <a:p>
            <a:endParaRPr lang="en-GB" b="1" dirty="0"/>
          </a:p>
          <a:p>
            <a:endParaRPr lang="en-GB" b="1" dirty="0"/>
          </a:p>
          <a:p>
            <a:endParaRPr lang="en-GB" b="1" dirty="0"/>
          </a:p>
          <a:p>
            <a:endParaRPr lang="en-GB" dirty="0"/>
          </a:p>
        </p:txBody>
      </p:sp>
      <p:sp>
        <p:nvSpPr>
          <p:cNvPr id="7" name="TextBox 6">
            <a:extLst>
              <a:ext uri="{FF2B5EF4-FFF2-40B4-BE49-F238E27FC236}">
                <a16:creationId xmlns:a16="http://schemas.microsoft.com/office/drawing/2014/main" id="{2B2F0512-1D35-4C19-9BBE-A52A63E536DF}"/>
              </a:ext>
            </a:extLst>
          </p:cNvPr>
          <p:cNvSpPr txBox="1"/>
          <p:nvPr/>
        </p:nvSpPr>
        <p:spPr>
          <a:xfrm>
            <a:off x="234008" y="2701443"/>
            <a:ext cx="4863008" cy="2862322"/>
          </a:xfrm>
          <a:prstGeom prst="rect">
            <a:avLst/>
          </a:prstGeom>
          <a:noFill/>
          <a:ln w="28575">
            <a:solidFill>
              <a:schemeClr val="tx1"/>
            </a:solidFill>
          </a:ln>
        </p:spPr>
        <p:txBody>
          <a:bodyPr wrap="square" rtlCol="0">
            <a:spAutoFit/>
          </a:bodyPr>
          <a:lstStyle/>
          <a:p>
            <a:r>
              <a:rPr lang="en-GB" sz="1600" b="1" dirty="0">
                <a:latin typeface="Bliss 2 Regular" panose="02000506030000020004"/>
              </a:rPr>
              <a:t>What are the key points of </a:t>
            </a:r>
            <a:r>
              <a:rPr lang="en-GB" sz="1600" b="1" dirty="0" err="1">
                <a:latin typeface="Bliss 2 Regular" panose="02000506030000020004"/>
              </a:rPr>
              <a:t>Copleston’s</a:t>
            </a:r>
            <a:r>
              <a:rPr lang="en-GB" sz="1600" b="1" dirty="0">
                <a:latin typeface="Bliss 2 Regular" panose="02000506030000020004"/>
              </a:rPr>
              <a:t> argument?</a:t>
            </a:r>
          </a:p>
          <a:p>
            <a:endParaRPr lang="en-GB" b="1" dirty="0">
              <a:latin typeface="Bliss 2 Regular" panose="02000506030000020004"/>
            </a:endParaRPr>
          </a:p>
          <a:p>
            <a:endParaRPr lang="en-GB" b="1" dirty="0">
              <a:latin typeface="Bliss 2 Regular" panose="02000506030000020004"/>
            </a:endParaRPr>
          </a:p>
          <a:p>
            <a:endParaRPr lang="en-GB" b="1" dirty="0">
              <a:latin typeface="Bliss 2 Regular" panose="02000506030000020004"/>
            </a:endParaRPr>
          </a:p>
          <a:p>
            <a:endParaRPr lang="en-GB" b="1" dirty="0">
              <a:latin typeface="Bliss 2 Regular" panose="02000506030000020004"/>
            </a:endParaRPr>
          </a:p>
          <a:p>
            <a:endParaRPr lang="en-GB" b="1" dirty="0">
              <a:latin typeface="Bliss 2 Regular" panose="02000506030000020004"/>
            </a:endParaRPr>
          </a:p>
          <a:p>
            <a:endParaRPr lang="en-GB" b="1" dirty="0">
              <a:latin typeface="Bliss 2 Regular" panose="02000506030000020004"/>
            </a:endParaRPr>
          </a:p>
          <a:p>
            <a:endParaRPr lang="en-GB" b="1" dirty="0">
              <a:latin typeface="Bliss 2 Regular" panose="02000506030000020004"/>
            </a:endParaRPr>
          </a:p>
          <a:p>
            <a:endParaRPr lang="en-GB" b="1" dirty="0">
              <a:latin typeface="Bliss 2 Regular" panose="02000506030000020004"/>
            </a:endParaRPr>
          </a:p>
          <a:p>
            <a:endParaRPr lang="en-GB" dirty="0">
              <a:latin typeface="Bliss 2 Regular" panose="02000506030000020004"/>
            </a:endParaRPr>
          </a:p>
        </p:txBody>
      </p:sp>
      <p:sp>
        <p:nvSpPr>
          <p:cNvPr id="8" name="TextBox 7">
            <a:extLst>
              <a:ext uri="{FF2B5EF4-FFF2-40B4-BE49-F238E27FC236}">
                <a16:creationId xmlns:a16="http://schemas.microsoft.com/office/drawing/2014/main" id="{62BE64F4-FC21-44B2-94D4-104907060765}"/>
              </a:ext>
            </a:extLst>
          </p:cNvPr>
          <p:cNvSpPr txBox="1"/>
          <p:nvPr/>
        </p:nvSpPr>
        <p:spPr>
          <a:xfrm>
            <a:off x="5221446" y="2701443"/>
            <a:ext cx="4517618" cy="2800767"/>
          </a:xfrm>
          <a:prstGeom prst="rect">
            <a:avLst/>
          </a:prstGeom>
          <a:noFill/>
          <a:ln w="28575">
            <a:solidFill>
              <a:schemeClr val="tx1"/>
            </a:solidFill>
          </a:ln>
        </p:spPr>
        <p:txBody>
          <a:bodyPr wrap="square" rtlCol="0">
            <a:spAutoFit/>
          </a:bodyPr>
          <a:lstStyle/>
          <a:p>
            <a:r>
              <a:rPr lang="en-GB" sz="1600" b="1" dirty="0"/>
              <a:t>How does Russell respond to this?</a:t>
            </a:r>
          </a:p>
          <a:p>
            <a:endParaRPr lang="en-GB" sz="1600" b="1" dirty="0"/>
          </a:p>
          <a:p>
            <a:endParaRPr lang="en-GB" b="1" dirty="0"/>
          </a:p>
          <a:p>
            <a:endParaRPr lang="en-GB" b="1" dirty="0"/>
          </a:p>
          <a:p>
            <a:endParaRPr lang="en-GB" b="1" dirty="0"/>
          </a:p>
          <a:p>
            <a:endParaRPr lang="en-GB" b="1" dirty="0"/>
          </a:p>
          <a:p>
            <a:endParaRPr lang="en-GB" b="1" dirty="0"/>
          </a:p>
          <a:p>
            <a:endParaRPr lang="en-GB" b="1" dirty="0"/>
          </a:p>
          <a:p>
            <a:endParaRPr lang="en-GB" b="1" dirty="0"/>
          </a:p>
          <a:p>
            <a:endParaRPr lang="en-GB" dirty="0"/>
          </a:p>
        </p:txBody>
      </p:sp>
      <p:pic>
        <p:nvPicPr>
          <p:cNvPr id="9" name="Picture 8"/>
          <p:cNvPicPr>
            <a:picLocks noChangeAspect="1"/>
          </p:cNvPicPr>
          <p:nvPr/>
        </p:nvPicPr>
        <p:blipFill rotWithShape="1">
          <a:blip r:embed="rId2"/>
          <a:srcRect l="20688" r="24003" b="7818"/>
          <a:stretch/>
        </p:blipFill>
        <p:spPr>
          <a:xfrm>
            <a:off x="7847901" y="142129"/>
            <a:ext cx="629538" cy="629538"/>
          </a:xfrm>
          <a:prstGeom prst="rect">
            <a:avLst/>
          </a:prstGeom>
        </p:spPr>
      </p:pic>
      <p:pic>
        <p:nvPicPr>
          <p:cNvPr id="10" name="Picture 9"/>
          <p:cNvPicPr>
            <a:picLocks noChangeAspect="1"/>
          </p:cNvPicPr>
          <p:nvPr/>
        </p:nvPicPr>
        <p:blipFill>
          <a:blip r:embed="rId3"/>
          <a:stretch>
            <a:fillRect/>
          </a:stretch>
        </p:blipFill>
        <p:spPr>
          <a:xfrm>
            <a:off x="8555069" y="145898"/>
            <a:ext cx="562875" cy="645701"/>
          </a:xfrm>
          <a:prstGeom prst="rect">
            <a:avLst/>
          </a:prstGeom>
        </p:spPr>
      </p:pic>
    </p:spTree>
    <p:extLst>
      <p:ext uri="{BB962C8B-B14F-4D97-AF65-F5344CB8AC3E}">
        <p14:creationId xmlns:p14="http://schemas.microsoft.com/office/powerpoint/2010/main" val="2671950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FF0000"/>
                </a:solidFill>
              </a:rPr>
              <a:t>(3) </a:t>
            </a:r>
            <a:r>
              <a:rPr lang="en-GB" dirty="0"/>
              <a:t>MOOCs</a:t>
            </a:r>
            <a:endParaRPr lang="en-GB" dirty="0">
              <a:solidFill>
                <a:srgbClr val="FF0000"/>
              </a:solidFill>
            </a:endParaRPr>
          </a:p>
        </p:txBody>
      </p:sp>
      <p:sp>
        <p:nvSpPr>
          <p:cNvPr id="3" name="Content Placeholder 2"/>
          <p:cNvSpPr>
            <a:spLocks noGrp="1"/>
          </p:cNvSpPr>
          <p:nvPr>
            <p:ph idx="1"/>
          </p:nvPr>
        </p:nvSpPr>
        <p:spPr>
          <a:xfrm>
            <a:off x="495300" y="1600201"/>
            <a:ext cx="8915400" cy="4709119"/>
          </a:xfrm>
        </p:spPr>
        <p:txBody>
          <a:bodyPr/>
          <a:lstStyle/>
          <a:p>
            <a:pPr marL="0" indent="0">
              <a:buNone/>
            </a:pPr>
            <a:r>
              <a:rPr lang="en-GB" dirty="0"/>
              <a:t>To evidence this you can:</a:t>
            </a:r>
          </a:p>
          <a:p>
            <a:r>
              <a:rPr lang="en-GB" dirty="0"/>
              <a:t>Save and print out any notes you take </a:t>
            </a:r>
          </a:p>
          <a:p>
            <a:r>
              <a:rPr lang="en-GB" dirty="0"/>
              <a:t>Take and save a screenshot of any completed modules, certificates and any other evidence that you have of a completed course</a:t>
            </a:r>
          </a:p>
        </p:txBody>
      </p:sp>
    </p:spTree>
    <p:extLst>
      <p:ext uri="{BB962C8B-B14F-4D97-AF65-F5344CB8AC3E}">
        <p14:creationId xmlns:p14="http://schemas.microsoft.com/office/powerpoint/2010/main" val="2669322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88640"/>
            <a:ext cx="6689948" cy="457198"/>
          </a:xfrm>
        </p:spPr>
        <p:txBody>
          <a:bodyPr>
            <a:normAutofit fontScale="90000"/>
          </a:bodyPr>
          <a:lstStyle/>
          <a:p>
            <a:r>
              <a:rPr lang="en-GB" sz="3200" b="1" dirty="0">
                <a:solidFill>
                  <a:srgbClr val="FF0000"/>
                </a:solidFill>
                <a:latin typeface="Bliss 2 Regular"/>
              </a:rPr>
              <a:t>(4) </a:t>
            </a:r>
            <a:r>
              <a:rPr lang="en-GB" sz="3200" b="1" dirty="0">
                <a:latin typeface="Bliss 2 Regular"/>
              </a:rPr>
              <a:t>Webinar/Research Task </a:t>
            </a:r>
            <a:endParaRPr lang="en-GB" sz="3200" dirty="0"/>
          </a:p>
        </p:txBody>
      </p:sp>
      <p:pic>
        <p:nvPicPr>
          <p:cNvPr id="6" name="Picture 5" descr="A picture containing red, statue, sitting, holding&#10;&#10;Description automatically generated">
            <a:extLst>
              <a:ext uri="{FF2B5EF4-FFF2-40B4-BE49-F238E27FC236}">
                <a16:creationId xmlns:a16="http://schemas.microsoft.com/office/drawing/2014/main" id="{1234F066-E717-43A8-ADC5-5E654CE379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6380" y="0"/>
            <a:ext cx="2066804" cy="2060848"/>
          </a:xfrm>
          <a:prstGeom prst="rect">
            <a:avLst/>
          </a:prstGeom>
        </p:spPr>
      </p:pic>
      <p:sp>
        <p:nvSpPr>
          <p:cNvPr id="3" name="Content Placeholder 2"/>
          <p:cNvSpPr>
            <a:spLocks noGrp="1"/>
          </p:cNvSpPr>
          <p:nvPr>
            <p:ph idx="1"/>
          </p:nvPr>
        </p:nvSpPr>
        <p:spPr>
          <a:xfrm>
            <a:off x="495300" y="1124744"/>
            <a:ext cx="8058100" cy="5040559"/>
          </a:xfrm>
        </p:spPr>
        <p:txBody>
          <a:bodyPr>
            <a:normAutofit fontScale="70000" lnSpcReduction="20000"/>
          </a:bodyPr>
          <a:lstStyle/>
          <a:p>
            <a:pPr marL="514350" indent="-514350">
              <a:buFont typeface="+mj-lt"/>
              <a:buAutoNum type="arabicPeriod"/>
            </a:pPr>
            <a:r>
              <a:rPr lang="en-GB" dirty="0"/>
              <a:t>Watch the webinar you have chosen. If watching live try to participate actively &amp; ask questions</a:t>
            </a:r>
            <a:endParaRPr lang="en-GB" dirty="0">
              <a:solidFill>
                <a:srgbClr val="FF0000"/>
              </a:solidFill>
            </a:endParaRPr>
          </a:p>
          <a:p>
            <a:pPr marL="514350" indent="-514350">
              <a:buFont typeface="+mj-lt"/>
              <a:buAutoNum type="arabicPeriod"/>
            </a:pPr>
            <a:r>
              <a:rPr lang="en-GB" dirty="0"/>
              <a:t>Carry out further independent research on your chosen topic – including a range of scholarly opinion &amp; schools of thought.</a:t>
            </a:r>
          </a:p>
          <a:p>
            <a:pPr marL="514350" indent="-514350">
              <a:buFont typeface="+mj-lt"/>
              <a:buAutoNum type="arabicPeriod"/>
            </a:pPr>
            <a:r>
              <a:rPr lang="en-GB" dirty="0"/>
              <a:t>Come to a reasoned conclusion – where possible try to critically  answer the question in the webinar title </a:t>
            </a:r>
            <a:r>
              <a:rPr lang="en-GB" dirty="0" err="1"/>
              <a:t>e.g</a:t>
            </a:r>
            <a:r>
              <a:rPr lang="en-GB" dirty="0"/>
              <a:t> </a:t>
            </a:r>
            <a:r>
              <a:rPr lang="en-GB" i="1" dirty="0"/>
              <a:t>Does the Ontological argument work? (12</a:t>
            </a:r>
            <a:r>
              <a:rPr lang="en-GB" i="1" baseline="30000" dirty="0"/>
              <a:t>th</a:t>
            </a:r>
            <a:r>
              <a:rPr lang="en-GB" i="1" dirty="0"/>
              <a:t> July 2022)</a:t>
            </a:r>
            <a:endParaRPr lang="en-GB" dirty="0"/>
          </a:p>
          <a:p>
            <a:pPr marL="514350" indent="-514350">
              <a:buFont typeface="+mj-lt"/>
              <a:buAutoNum type="arabicPeriod"/>
            </a:pPr>
            <a:r>
              <a:rPr lang="en-GB" dirty="0"/>
              <a:t>Collate your research and findings into a presentation that could take one of the following forms:	</a:t>
            </a:r>
          </a:p>
          <a:p>
            <a:pPr marL="0" indent="0">
              <a:buNone/>
            </a:pPr>
            <a:r>
              <a:rPr lang="en-GB" dirty="0"/>
              <a:t>					Podcast</a:t>
            </a:r>
          </a:p>
          <a:p>
            <a:pPr marL="0" indent="0">
              <a:buNone/>
            </a:pPr>
            <a:r>
              <a:rPr lang="en-GB" dirty="0"/>
              <a:t>					</a:t>
            </a:r>
            <a:r>
              <a:rPr lang="en-GB" dirty="0" err="1"/>
              <a:t>Powerpoint</a:t>
            </a:r>
            <a:r>
              <a:rPr lang="en-GB" dirty="0"/>
              <a:t> Presentation</a:t>
            </a:r>
          </a:p>
          <a:p>
            <a:pPr marL="0" indent="0">
              <a:buNone/>
            </a:pPr>
            <a:r>
              <a:rPr lang="en-GB" dirty="0"/>
              <a:t>					Mini film</a:t>
            </a:r>
          </a:p>
          <a:p>
            <a:pPr marL="0" indent="0">
              <a:buNone/>
            </a:pPr>
            <a:r>
              <a:rPr lang="en-GB" dirty="0"/>
              <a:t>					Report </a:t>
            </a:r>
          </a:p>
          <a:p>
            <a:pPr marL="0" indent="0">
              <a:buNone/>
            </a:pPr>
            <a:r>
              <a:rPr lang="en-GB" dirty="0"/>
              <a:t>					Newspaper article </a:t>
            </a:r>
          </a:p>
          <a:p>
            <a:endParaRPr lang="en-GB" dirty="0"/>
          </a:p>
          <a:p>
            <a:pPr marL="0" indent="0">
              <a:buNone/>
            </a:pPr>
            <a:endParaRPr lang="en-GB" dirty="0"/>
          </a:p>
        </p:txBody>
      </p:sp>
    </p:spTree>
    <p:extLst>
      <p:ext uri="{BB962C8B-B14F-4D97-AF65-F5344CB8AC3E}">
        <p14:creationId xmlns:p14="http://schemas.microsoft.com/office/powerpoint/2010/main" val="38013464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5695</TotalTime>
  <Words>1176</Words>
  <Application>Microsoft Office PowerPoint</Application>
  <PresentationFormat>A4 Paper (210x297 mm)</PresentationFormat>
  <Paragraphs>135</Paragraphs>
  <Slides>7</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Bliss 2 ExtraBold</vt:lpstr>
      <vt:lpstr>Bliss 2 Regular</vt:lpstr>
      <vt:lpstr>Calibri</vt:lpstr>
      <vt:lpstr>Century Gothic</vt:lpstr>
      <vt:lpstr>Roboto</vt:lpstr>
      <vt:lpstr>Times New Roman</vt:lpstr>
      <vt:lpstr>Office Theme</vt:lpstr>
      <vt:lpstr>PowerPoint Presentation</vt:lpstr>
      <vt:lpstr>PowerPoint Presentation</vt:lpstr>
      <vt:lpstr>PowerPoint Presentation</vt:lpstr>
      <vt:lpstr>PowerPoint Presentation</vt:lpstr>
      <vt:lpstr>(2) The Russell/Copleston Debate</vt:lpstr>
      <vt:lpstr>(3) MOOCs</vt:lpstr>
      <vt:lpstr>(4) Webinar/Research Task </vt:lpstr>
    </vt:vector>
  </TitlesOfParts>
  <Company>Drayton Manor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Megan Owen</dc:creator>
  <cp:lastModifiedBy>Mr G Burchell</cp:lastModifiedBy>
  <cp:revision>232</cp:revision>
  <cp:lastPrinted>2020-03-25T08:24:44Z</cp:lastPrinted>
  <dcterms:created xsi:type="dcterms:W3CDTF">2014-07-07T10:35:27Z</dcterms:created>
  <dcterms:modified xsi:type="dcterms:W3CDTF">2023-06-29T12:02:34Z</dcterms:modified>
</cp:coreProperties>
</file>